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64" r:id="rId3"/>
    <p:sldId id="265" r:id="rId4"/>
    <p:sldId id="279" r:id="rId5"/>
    <p:sldId id="295" r:id="rId6"/>
    <p:sldId id="281" r:id="rId7"/>
    <p:sldId id="280" r:id="rId8"/>
    <p:sldId id="282" r:id="rId9"/>
    <p:sldId id="283" r:id="rId10"/>
    <p:sldId id="284" r:id="rId11"/>
    <p:sldId id="285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59" r:id="rId21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3E50"/>
    <a:srgbClr val="E71D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9DE2D-5744-4C4F-9BBE-DF2E6EE4FFF0}" type="datetimeFigureOut">
              <a:rPr lang="zh-CN" altLang="en-US" smtClean="0"/>
              <a:t>2022/9/2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E523-4911-4F49-A167-9B34A808B1B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9DE2D-5744-4C4F-9BBE-DF2E6EE4FFF0}" type="datetimeFigureOut">
              <a:rPr lang="zh-CN" altLang="en-US" smtClean="0"/>
              <a:t>2022/9/2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E523-4911-4F49-A167-9B34A808B1B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9DE2D-5744-4C4F-9BBE-DF2E6EE4FFF0}" type="datetimeFigureOut">
              <a:rPr lang="zh-CN" altLang="en-US" smtClean="0"/>
              <a:t>2022/9/2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E523-4911-4F49-A167-9B34A808B1B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9DE2D-5744-4C4F-9BBE-DF2E6EE4FFF0}" type="datetimeFigureOut">
              <a:rPr lang="zh-CN" altLang="en-US" smtClean="0"/>
              <a:t>2022/9/2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E523-4911-4F49-A167-9B34A808B1B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9DE2D-5744-4C4F-9BBE-DF2E6EE4FFF0}" type="datetimeFigureOut">
              <a:rPr lang="zh-CN" altLang="en-US" smtClean="0"/>
              <a:t>2022/9/2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E523-4911-4F49-A167-9B34A808B1B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9DE2D-5744-4C4F-9BBE-DF2E6EE4FFF0}" type="datetimeFigureOut">
              <a:rPr lang="zh-CN" altLang="en-US" smtClean="0"/>
              <a:t>2022/9/2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E523-4911-4F49-A167-9B34A808B1B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9DE2D-5744-4C4F-9BBE-DF2E6EE4FFF0}" type="datetimeFigureOut">
              <a:rPr lang="zh-CN" altLang="en-US" smtClean="0"/>
              <a:t>2022/9/2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E523-4911-4F49-A167-9B34A808B1B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9DE2D-5744-4C4F-9BBE-DF2E6EE4FFF0}" type="datetimeFigureOut">
              <a:rPr lang="zh-CN" altLang="en-US" smtClean="0"/>
              <a:t>2022/9/2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E523-4911-4F49-A167-9B34A808B1B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9DE2D-5744-4C4F-9BBE-DF2E6EE4FFF0}" type="datetimeFigureOut">
              <a:rPr lang="zh-CN" altLang="en-US" smtClean="0"/>
              <a:t>2022/9/2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E523-4911-4F49-A167-9B34A808B1B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9DE2D-5744-4C4F-9BBE-DF2E6EE4FFF0}" type="datetimeFigureOut">
              <a:rPr lang="zh-CN" altLang="en-US" smtClean="0"/>
              <a:t>2022/9/2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E523-4911-4F49-A167-9B34A808B1B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9DE2D-5744-4C4F-9BBE-DF2E6EE4FFF0}" type="datetimeFigureOut">
              <a:rPr lang="zh-CN" altLang="en-US" smtClean="0"/>
              <a:t>2022/9/2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E523-4911-4F49-A167-9B34A808B1B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39DE2D-5744-4C4F-9BBE-DF2E6EE4FFF0}" type="datetimeFigureOut">
              <a:rPr lang="zh-CN" altLang="en-US" smtClean="0"/>
              <a:t>2022/9/2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58E523-4911-4F49-A167-9B34A808B1B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/>
        </p:nvSpPr>
        <p:spPr>
          <a:xfrm rot="18900000" flipH="1">
            <a:off x="-1604353" y="2325391"/>
            <a:ext cx="2832687" cy="2832687"/>
          </a:xfrm>
          <a:prstGeom prst="rtTriangle">
            <a:avLst/>
          </a:prstGeom>
          <a:noFill/>
          <a:ln>
            <a:solidFill>
              <a:srgbClr val="2D3E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直角三角形 2"/>
          <p:cNvSpPr/>
          <p:nvPr/>
        </p:nvSpPr>
        <p:spPr>
          <a:xfrm rot="5400000">
            <a:off x="-1" y="-1"/>
            <a:ext cx="3159889" cy="3159889"/>
          </a:xfrm>
          <a:prstGeom prst="rtTriangle">
            <a:avLst/>
          </a:prstGeom>
          <a:solidFill>
            <a:srgbClr val="2D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-23150" y="4396002"/>
            <a:ext cx="2485150" cy="2485148"/>
          </a:xfrm>
          <a:prstGeom prst="line">
            <a:avLst/>
          </a:prstGeom>
          <a:ln w="12700">
            <a:solidFill>
              <a:srgbClr val="2D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直角三角形 12"/>
          <p:cNvSpPr/>
          <p:nvPr/>
        </p:nvSpPr>
        <p:spPr>
          <a:xfrm rot="5400000" flipH="1" flipV="1">
            <a:off x="9032111" y="3698111"/>
            <a:ext cx="3159889" cy="3159889"/>
          </a:xfrm>
          <a:prstGeom prst="rtTriangle">
            <a:avLst/>
          </a:prstGeom>
          <a:solidFill>
            <a:srgbClr val="2D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/>
        </p:nvSpPr>
        <p:spPr>
          <a:xfrm rot="2700000" flipH="1">
            <a:off x="9780084" y="-1047935"/>
            <a:ext cx="1907407" cy="1907407"/>
          </a:xfrm>
          <a:prstGeom prst="rtTriangle">
            <a:avLst/>
          </a:prstGeom>
          <a:noFill/>
          <a:ln>
            <a:solidFill>
              <a:srgbClr val="2D3E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10385770" y="-94232"/>
            <a:ext cx="1943390" cy="1943388"/>
          </a:xfrm>
          <a:prstGeom prst="line">
            <a:avLst/>
          </a:prstGeom>
          <a:ln w="12700">
            <a:solidFill>
              <a:srgbClr val="2D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2484120" y="2938101"/>
            <a:ext cx="7223760" cy="9220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个人介绍</a:t>
            </a:r>
            <a:r>
              <a:rPr lang="en-US" altLang="zh-CN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杨博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4587" y="346109"/>
            <a:ext cx="93583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2.3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研究方案与操作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OWVTB)~E%PG84J`2GX0HHQ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15" y="968375"/>
            <a:ext cx="5472430" cy="278130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5704840" y="328295"/>
            <a:ext cx="6267450" cy="3187278"/>
            <a:chOff x="2902" y="1613"/>
            <a:chExt cx="15307" cy="7972"/>
          </a:xfrm>
        </p:grpSpPr>
        <p:pic>
          <p:nvPicPr>
            <p:cNvPr id="21" name="图片 20" descr="QAZ~6FZ%48%(N)B2}9ODEBN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02" y="1803"/>
              <a:ext cx="9236" cy="5951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1382" y="7967"/>
              <a:ext cx="2747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zh-CN" altLang="en-US" sz="2400" b="1" dirty="0">
                <a:solidFill>
                  <a:srgbClr val="1E1F8B"/>
                </a:solidFill>
                <a:latin typeface="浪漫雅圆" panose="02010601040101010101" pitchFamily="2" charset="-122"/>
                <a:ea typeface="浪漫雅圆" panose="02010601040101010101" pitchFamily="2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437" y="7966"/>
              <a:ext cx="5145" cy="1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1E1F8B"/>
                  </a:solidFill>
                  <a:latin typeface="浪漫雅圆" panose="02010601040101010101" pitchFamily="2" charset="-122"/>
                  <a:ea typeface="浪漫雅圆" panose="02010601040101010101" pitchFamily="2" charset="-122"/>
                </a:rPr>
                <a:t>整体采样装置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514" y="7967"/>
              <a:ext cx="2625" cy="1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1E1F8B"/>
                  </a:solidFill>
                  <a:latin typeface="浪漫雅圆" panose="02010601040101010101" pitchFamily="2" charset="-122"/>
                  <a:ea typeface="浪漫雅圆" panose="02010601040101010101" pitchFamily="2" charset="-122"/>
                </a:rPr>
                <a:t>实验箱</a:t>
              </a:r>
            </a:p>
          </p:txBody>
        </p:sp>
        <p:pic>
          <p:nvPicPr>
            <p:cNvPr id="10" name="图片 9" descr="3de5b35a6f7177d15ae08680768e68b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69" y="1613"/>
              <a:ext cx="4940" cy="6589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4128" y="8202"/>
              <a:ext cx="3795" cy="1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1E1F8B"/>
                  </a:solidFill>
                  <a:latin typeface="浪漫雅圆" panose="02010601040101010101" pitchFamily="2" charset="-122"/>
                  <a:ea typeface="浪漫雅圆" panose="02010601040101010101" pitchFamily="2" charset="-122"/>
                </a:rPr>
                <a:t>更换采样头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32740" y="3749675"/>
            <a:ext cx="7276465" cy="3338830"/>
            <a:chOff x="3237" y="1986"/>
            <a:chExt cx="14401" cy="6997"/>
          </a:xfrm>
        </p:grpSpPr>
        <p:sp>
          <p:nvSpPr>
            <p:cNvPr id="13" name="文本框 12"/>
            <p:cNvSpPr txBox="1"/>
            <p:nvPr/>
          </p:nvSpPr>
          <p:spPr>
            <a:xfrm>
              <a:off x="11382" y="7967"/>
              <a:ext cx="2747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zh-CN" altLang="en-US" sz="2400" b="1" dirty="0">
                <a:solidFill>
                  <a:srgbClr val="1E1F8B"/>
                </a:solidFill>
                <a:latin typeface="浪漫雅圆" panose="02010601040101010101" pitchFamily="2" charset="-122"/>
                <a:ea typeface="浪漫雅圆" panose="02010601040101010101" pitchFamily="2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3237" y="1986"/>
              <a:ext cx="7353" cy="6039"/>
              <a:chOff x="3192" y="2002"/>
              <a:chExt cx="7516" cy="7207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3624" y="7826"/>
                <a:ext cx="7084" cy="1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zh-CN" altLang="en-US" sz="2000" b="1" dirty="0">
                    <a:solidFill>
                      <a:srgbClr val="1E1F8B"/>
                    </a:solidFill>
                    <a:latin typeface="浪漫雅圆" panose="02010601040101010101" pitchFamily="2" charset="-122"/>
                    <a:ea typeface="浪漫雅圆" panose="02010601040101010101" pitchFamily="2" charset="-122"/>
                  </a:rPr>
                  <a:t>超净台处理采样膜</a:t>
                </a:r>
              </a:p>
            </p:txBody>
          </p:sp>
          <p:pic>
            <p:nvPicPr>
              <p:cNvPr id="16" name="图片 15" descr="1df6619d9faab52c682caaf154c702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92" y="2002"/>
                <a:ext cx="7000" cy="5251"/>
              </a:xfrm>
              <a:prstGeom prst="rect">
                <a:avLst/>
              </a:prstGeom>
            </p:spPr>
          </p:pic>
        </p:grpSp>
        <p:grpSp>
          <p:nvGrpSpPr>
            <p:cNvPr id="17" name="组合 16"/>
            <p:cNvGrpSpPr/>
            <p:nvPr/>
          </p:nvGrpSpPr>
          <p:grpSpPr>
            <a:xfrm>
              <a:off x="11002" y="1986"/>
              <a:ext cx="6636" cy="6316"/>
              <a:chOff x="11797" y="1288"/>
              <a:chExt cx="6010" cy="5770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12142" y="5999"/>
                <a:ext cx="5235" cy="1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zh-CN" altLang="en-US" sz="2000" b="1" dirty="0">
                    <a:solidFill>
                      <a:srgbClr val="1E1F8B"/>
                    </a:solidFill>
                    <a:latin typeface="浪漫雅圆" panose="02010601040101010101" pitchFamily="2" charset="-122"/>
                    <a:ea typeface="浪漫雅圆" panose="02010601040101010101" pitchFamily="2" charset="-122"/>
                  </a:rPr>
                  <a:t>使用荧光显微镜</a:t>
                </a:r>
              </a:p>
            </p:txBody>
          </p:sp>
          <p:pic>
            <p:nvPicPr>
              <p:cNvPr id="19" name="图片 18" descr="959D2968DA40FF7B49F70EA165C2409E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97" y="1288"/>
                <a:ext cx="6010" cy="450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601638" y="270998"/>
            <a:ext cx="10478770" cy="6174285"/>
            <a:chOff x="956" y="403"/>
            <a:chExt cx="15477" cy="8827"/>
          </a:xfrm>
        </p:grpSpPr>
        <p:grpSp>
          <p:nvGrpSpPr>
            <p:cNvPr id="3" name="组合 2"/>
            <p:cNvGrpSpPr/>
            <p:nvPr/>
          </p:nvGrpSpPr>
          <p:grpSpPr>
            <a:xfrm>
              <a:off x="1125" y="2219"/>
              <a:ext cx="6909" cy="5504"/>
              <a:chOff x="3250" y="2063"/>
              <a:chExt cx="8313" cy="7071"/>
            </a:xfrm>
          </p:grpSpPr>
          <p:pic>
            <p:nvPicPr>
              <p:cNvPr id="5" name="图片 4" descr="%(8MSMW3YY_XMBR2HB4YSQ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0" y="2063"/>
                <a:ext cx="7408" cy="4892"/>
              </a:xfrm>
              <a:prstGeom prst="rect">
                <a:avLst/>
              </a:prstGeom>
            </p:spPr>
          </p:pic>
          <p:sp>
            <p:nvSpPr>
              <p:cNvPr id="7" name="矩形 6"/>
              <p:cNvSpPr/>
              <p:nvPr/>
            </p:nvSpPr>
            <p:spPr>
              <a:xfrm>
                <a:off x="6441" y="2879"/>
                <a:ext cx="612" cy="666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8045" y="5086"/>
                <a:ext cx="612" cy="666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3" name="直接箭头连接符 22"/>
              <p:cNvCxnSpPr/>
              <p:nvPr/>
            </p:nvCxnSpPr>
            <p:spPr>
              <a:xfrm flipH="1">
                <a:off x="5993" y="3671"/>
                <a:ext cx="754" cy="4249"/>
              </a:xfrm>
              <a:prstGeom prst="straightConnector1">
                <a:avLst/>
              </a:prstGeom>
              <a:ln w="12700" cmpd="sng">
                <a:solidFill>
                  <a:schemeClr val="accent1">
                    <a:shade val="50000"/>
                  </a:schemeClr>
                </a:solidFill>
                <a:prstDash val="soli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/>
              <p:cNvCxnSpPr/>
              <p:nvPr/>
            </p:nvCxnSpPr>
            <p:spPr>
              <a:xfrm>
                <a:off x="8657" y="5932"/>
                <a:ext cx="630" cy="2017"/>
              </a:xfrm>
              <a:prstGeom prst="straightConnector1">
                <a:avLst/>
              </a:prstGeom>
              <a:ln w="12700" cap="rnd" cmpd="sng">
                <a:solidFill>
                  <a:schemeClr val="accent1">
                    <a:shade val="50000"/>
                  </a:schemeClr>
                </a:solidFill>
                <a:prstDash val="solid"/>
                <a:round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文本框 24"/>
              <p:cNvSpPr txBox="1"/>
              <p:nvPr/>
            </p:nvSpPr>
            <p:spPr>
              <a:xfrm>
                <a:off x="3851" y="7920"/>
                <a:ext cx="3856" cy="1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zh-CN" altLang="en-US" sz="2400" b="1" dirty="0">
                    <a:solidFill>
                      <a:srgbClr val="1E1F8B"/>
                    </a:solidFill>
                    <a:latin typeface="浪漫雅圆" panose="02010601040101010101" pitchFamily="2" charset="-122"/>
                    <a:ea typeface="浪漫雅圆" panose="02010601040101010101" pitchFamily="2" charset="-122"/>
                  </a:rPr>
                  <a:t>绿色：活粒子</a:t>
                </a: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7707" y="7949"/>
                <a:ext cx="3856" cy="1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zh-CN" altLang="en-US" sz="2400" b="1" dirty="0">
                    <a:solidFill>
                      <a:srgbClr val="1E1F8B"/>
                    </a:solidFill>
                    <a:latin typeface="浪漫雅圆" panose="02010601040101010101" pitchFamily="2" charset="-122"/>
                    <a:ea typeface="浪漫雅圆" panose="02010601040101010101" pitchFamily="2" charset="-122"/>
                  </a:rPr>
                  <a:t>红色：死粒子</a:t>
                </a: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9116" y="1084"/>
              <a:ext cx="5208" cy="5413"/>
              <a:chOff x="11390" y="2063"/>
              <a:chExt cx="7422" cy="7095"/>
            </a:xfrm>
          </p:grpSpPr>
          <p:pic>
            <p:nvPicPr>
              <p:cNvPr id="28" name="图片 27" descr="AVU(Y4GE10H8UXWUD]8@{CV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90" y="2063"/>
                <a:ext cx="7422" cy="4891"/>
              </a:xfrm>
              <a:prstGeom prst="rect">
                <a:avLst/>
              </a:prstGeom>
            </p:spPr>
          </p:pic>
          <p:sp>
            <p:nvSpPr>
              <p:cNvPr id="29" name="矩形 28"/>
              <p:cNvSpPr/>
              <p:nvPr/>
            </p:nvSpPr>
            <p:spPr>
              <a:xfrm>
                <a:off x="13606" y="2878"/>
                <a:ext cx="3510" cy="2208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0" name="直接箭头连接符 29"/>
              <p:cNvCxnSpPr/>
              <p:nvPr/>
            </p:nvCxnSpPr>
            <p:spPr>
              <a:xfrm flipH="1">
                <a:off x="14595" y="5111"/>
                <a:ext cx="648" cy="2719"/>
              </a:xfrm>
              <a:prstGeom prst="straightConnector1">
                <a:avLst/>
              </a:prstGeom>
              <a:ln w="12700" cap="rnd" cmpd="sng">
                <a:solidFill>
                  <a:schemeClr val="accent1">
                    <a:shade val="50000"/>
                  </a:schemeClr>
                </a:solidFill>
                <a:prstDash val="solid"/>
                <a:round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文本框 30"/>
              <p:cNvSpPr txBox="1"/>
              <p:nvPr/>
            </p:nvSpPr>
            <p:spPr>
              <a:xfrm>
                <a:off x="13173" y="7949"/>
                <a:ext cx="3856" cy="1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zh-CN" altLang="en-US" sz="2400" b="1" dirty="0">
                    <a:solidFill>
                      <a:srgbClr val="1E1F8B"/>
                    </a:solidFill>
                    <a:latin typeface="浪漫雅圆" panose="02010601040101010101" pitchFamily="2" charset="-122"/>
                    <a:ea typeface="浪漫雅圆" panose="02010601040101010101" pitchFamily="2" charset="-122"/>
                  </a:rPr>
                  <a:t>红色团聚体</a:t>
                </a:r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956" y="403"/>
              <a:ext cx="14738" cy="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  <a:buClrTx/>
                <a:buSzTx/>
                <a:buNone/>
              </a:pPr>
              <a:r>
                <a:rPr 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2.4 </a:t>
              </a:r>
              <a:r>
                <a:rPr sz="28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研究结果与分析</a:t>
              </a:r>
              <a:endParaRPr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71687" name="图片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3" y="6682"/>
              <a:ext cx="9680" cy="189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72711" name="文本框 27"/>
            <p:cNvSpPr txBox="1"/>
            <p:nvPr/>
          </p:nvSpPr>
          <p:spPr>
            <a:xfrm>
              <a:off x="1125" y="8484"/>
              <a:ext cx="14400" cy="74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pPr algn="ctr" eaLnBrk="0" hangingPunct="0"/>
              <a:r>
                <a:rPr lang="en-US" altLang="zh-CN" sz="1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lang="zh-CN" altLang="en-US" sz="1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为样本中各粒子总浓度，</a:t>
              </a:r>
              <a:r>
                <a:rPr lang="en-US" altLang="zh-CN" sz="1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r>
                <a:rPr lang="en-US" altLang="zh-CN" sz="1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zh-CN" altLang="en-US" sz="1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为滤膜总面积（</a:t>
              </a:r>
              <a:r>
                <a:rPr lang="en-US" altLang="zh-CN" sz="1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7×10</a:t>
              </a:r>
              <a:r>
                <a:rPr lang="en-US" altLang="zh-CN" sz="1400" baseline="30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7</a:t>
              </a:r>
              <a:r>
                <a:rPr lang="en-US" altLang="zh-CN" sz="1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μm</a:t>
              </a:r>
              <a:r>
                <a:rPr lang="en-US" altLang="zh-CN" sz="1400" baseline="30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zh-CN" altLang="en-US" sz="1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），</a:t>
              </a:r>
              <a:r>
                <a:rPr lang="en-US" altLang="zh-CN" sz="1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r>
                <a:rPr lang="en-US" altLang="zh-CN" sz="1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r>
                <a:rPr lang="zh-CN" altLang="en-US" sz="1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分别为视野中各粒子的平均值，</a:t>
              </a:r>
              <a:r>
                <a:rPr lang="en-US" altLang="zh-CN" sz="1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r>
                <a:rPr lang="en-US" altLang="zh-CN" sz="1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r>
                <a:rPr lang="zh-CN" altLang="en-US" sz="1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为视野中滤膜面积（</a:t>
              </a:r>
              <a:r>
                <a:rPr lang="en-US" altLang="zh-CN" sz="1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1.1675×10</a:t>
              </a:r>
              <a:r>
                <a:rPr lang="en-US" altLang="zh-CN" sz="1400" baseline="30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lang="en-US" altLang="zh-CN" sz="1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μm</a:t>
              </a:r>
              <a:r>
                <a:rPr lang="en-US" altLang="zh-CN" sz="1400" baseline="30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zh-CN" altLang="en-US" sz="1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），</a:t>
              </a:r>
              <a:r>
                <a:rPr lang="en-US" altLang="zh-CN" sz="1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zh-CN" altLang="en-US" sz="1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为样本采样期间的过滤空气的总体积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67740" y="212334"/>
            <a:ext cx="10023475" cy="6566535"/>
            <a:chOff x="2908" y="145"/>
            <a:chExt cx="15785" cy="10341"/>
          </a:xfrm>
        </p:grpSpPr>
        <p:sp>
          <p:nvSpPr>
            <p:cNvPr id="7" name="文本框 6"/>
            <p:cNvSpPr txBox="1"/>
            <p:nvPr/>
          </p:nvSpPr>
          <p:spPr>
            <a:xfrm>
              <a:off x="11746" y="8419"/>
              <a:ext cx="6220" cy="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1E1F8B"/>
                  </a:solidFill>
                  <a:latin typeface="浪漫雅圆" panose="02010601040101010101" pitchFamily="2" charset="-122"/>
                  <a:ea typeface="浪漫雅圆" panose="02010601040101010101" pitchFamily="2" charset="-122"/>
                </a:rPr>
                <a:t>图</a:t>
              </a:r>
              <a:r>
                <a:rPr lang="en-US" altLang="zh-CN" sz="2000" b="1" dirty="0">
                  <a:solidFill>
                    <a:srgbClr val="1E1F8B"/>
                  </a:solidFill>
                  <a:latin typeface="浪漫雅圆" panose="02010601040101010101" pitchFamily="2" charset="-122"/>
                  <a:ea typeface="浪漫雅圆" panose="02010601040101010101" pitchFamily="2" charset="-122"/>
                </a:rPr>
                <a:t>1</a:t>
              </a:r>
              <a:r>
                <a:rPr lang="zh-CN" altLang="en-US" sz="2000" b="1" dirty="0">
                  <a:solidFill>
                    <a:srgbClr val="1E1F8B"/>
                  </a:solidFill>
                  <a:latin typeface="浪漫雅圆" panose="02010601040101010101" pitchFamily="2" charset="-122"/>
                  <a:ea typeface="浪漫雅圆" panose="02010601040101010101" pitchFamily="2" charset="-122"/>
                </a:rPr>
                <a:t> 同时段箱体内外差异对比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228" y="145"/>
              <a:ext cx="14738" cy="1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  <a:buClrTx/>
                <a:buSzTx/>
                <a:buNone/>
              </a:pPr>
              <a:r>
                <a:rPr 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2.4.1 </a:t>
              </a:r>
              <a:r>
                <a:rPr sz="28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同时段箱体内外差异对比</a:t>
              </a:r>
              <a:endParaRPr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3241" y="1913"/>
              <a:ext cx="6967" cy="276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2400" b="1" dirty="0">
                  <a:latin typeface="浪漫雅圆" panose="02010601040101010101" pitchFamily="2" charset="-122"/>
                  <a:ea typeface="浪漫雅圆" panose="02010601040101010101" pitchFamily="2" charset="-122"/>
                </a:rPr>
                <a:t>温度与微生物粒子浓度在所研究范围存在正相关，UV-C存在负相关关系。</a:t>
              </a:r>
            </a:p>
          </p:txBody>
        </p:sp>
        <p:pic>
          <p:nvPicPr>
            <p:cNvPr id="117" name="图片 31" descr="IMG_25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96" y="1036"/>
              <a:ext cx="7718" cy="451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6" name="图片 30" descr="IMG_25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18" y="5820"/>
              <a:ext cx="7675" cy="466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5" name="图片 29" descr="IMG_256"/>
            <p:cNvPicPr>
              <a:picLocks noChangeAspect="1"/>
            </p:cNvPicPr>
            <p:nvPr/>
          </p:nvPicPr>
          <p:blipFill>
            <a:blip r:embed="rId4"/>
            <a:srcRect t="275" r="1766"/>
            <a:stretch>
              <a:fillRect/>
            </a:stretch>
          </p:blipFill>
          <p:spPr>
            <a:xfrm>
              <a:off x="2908" y="5820"/>
              <a:ext cx="7300" cy="4319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形 1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73" t="37562" r="32703" b="43269"/>
          <a:stretch>
            <a:fillRect/>
          </a:stretch>
        </p:blipFill>
        <p:spPr>
          <a:xfrm>
            <a:off x="98932" y="169723"/>
            <a:ext cx="1373734" cy="1358806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779145" y="143510"/>
            <a:ext cx="10330180" cy="6709410"/>
            <a:chOff x="2932" y="0"/>
            <a:chExt cx="16268" cy="10566"/>
          </a:xfrm>
        </p:grpSpPr>
        <p:sp>
          <p:nvSpPr>
            <p:cNvPr id="18" name="文本框 17"/>
            <p:cNvSpPr txBox="1"/>
            <p:nvPr/>
          </p:nvSpPr>
          <p:spPr>
            <a:xfrm>
              <a:off x="2932" y="0"/>
              <a:ext cx="14738" cy="1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  <a:buClrTx/>
                <a:buSzTx/>
                <a:buNone/>
              </a:pPr>
              <a:r>
                <a:rPr 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2.4.2  </a:t>
              </a:r>
              <a:r>
                <a:rPr sz="28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粒子浓度日际变化与气象关系</a:t>
              </a:r>
              <a:endParaRPr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2932" y="2266"/>
              <a:ext cx="6284" cy="625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2400" b="1" dirty="0">
                  <a:latin typeface="浪漫雅圆" panose="02010601040101010101" pitchFamily="2" charset="-122"/>
                  <a:ea typeface="浪漫雅圆" panose="02010601040101010101" pitchFamily="2" charset="-122"/>
                </a:rPr>
                <a:t>存活率低值区位于午间，峰值位于旁晚前。午间紫外线最强</a:t>
              </a:r>
              <a:r>
                <a:rPr lang="en-US" altLang="zh-CN" sz="2400" b="1" dirty="0">
                  <a:latin typeface="浪漫雅圆" panose="02010601040101010101" pitchFamily="2" charset="-122"/>
                  <a:ea typeface="浪漫雅圆" panose="02010601040101010101" pitchFamily="2" charset="-122"/>
                </a:rPr>
                <a:t>;</a:t>
              </a:r>
              <a:r>
                <a:rPr lang="zh-CN" altLang="en-US" sz="2400" b="1" dirty="0">
                  <a:latin typeface="浪漫雅圆" panose="02010601040101010101" pitchFamily="2" charset="-122"/>
                  <a:ea typeface="浪漫雅圆" panose="02010601040101010101" pitchFamily="2" charset="-122"/>
                </a:rPr>
                <a:t>旁晚前期温度适宜，紫外线弱。</a:t>
              </a:r>
            </a:p>
            <a:p>
              <a:pPr algn="l">
                <a:lnSpc>
                  <a:spcPct val="150000"/>
                </a:lnSpc>
              </a:pPr>
              <a:r>
                <a:rPr lang="zh-CN" altLang="en-US" sz="2400" b="1" dirty="0">
                  <a:latin typeface="浪漫雅圆" panose="02010601040101010101" pitchFamily="2" charset="-122"/>
                  <a:ea typeface="浪漫雅圆" panose="02010601040101010101" pitchFamily="2" charset="-122"/>
                </a:rPr>
                <a:t>一天内大气微生物浓度从先升后降，午时左右最低，开始回升傍晚至峰值。</a:t>
              </a:r>
            </a:p>
          </p:txBody>
        </p:sp>
        <p:pic>
          <p:nvPicPr>
            <p:cNvPr id="45" name="图片 5" descr="IMG_25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41" y="1161"/>
              <a:ext cx="10259" cy="522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73" name="图片 10" descr="IMG_25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29" y="5899"/>
              <a:ext cx="9113" cy="4667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" name="矩形 1"/>
            <p:cNvSpPr/>
            <p:nvPr/>
          </p:nvSpPr>
          <p:spPr>
            <a:xfrm>
              <a:off x="13517" y="3274"/>
              <a:ext cx="2268" cy="61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E1F8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63294" y="188937"/>
            <a:ext cx="10418517" cy="6336030"/>
            <a:chOff x="3124" y="145"/>
            <a:chExt cx="15959" cy="9978"/>
          </a:xfrm>
        </p:grpSpPr>
        <p:sp>
          <p:nvSpPr>
            <p:cNvPr id="18" name="文本框 17"/>
            <p:cNvSpPr txBox="1"/>
            <p:nvPr/>
          </p:nvSpPr>
          <p:spPr>
            <a:xfrm>
              <a:off x="3124" y="145"/>
              <a:ext cx="14738" cy="1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  <a:buClrTx/>
                <a:buSzTx/>
                <a:buNone/>
              </a:pPr>
              <a:r>
                <a:rPr 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2.4.3 </a:t>
              </a:r>
              <a:r>
                <a:rPr sz="28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温度、湿度对大气微生物浓度影响</a:t>
              </a:r>
              <a:endParaRPr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3124" y="1324"/>
              <a:ext cx="15959" cy="8799"/>
              <a:chOff x="3124" y="1324"/>
              <a:chExt cx="15959" cy="8799"/>
            </a:xfrm>
          </p:grpSpPr>
          <p:pic>
            <p:nvPicPr>
              <p:cNvPr id="94" name="图片 20" descr="IMG_25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24" y="1324"/>
                <a:ext cx="15383" cy="4467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97" name="图片 21" descr="IMG_25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6" y="5897"/>
                <a:ext cx="7350" cy="4226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" name="文本框 2"/>
              <p:cNvSpPr txBox="1"/>
              <p:nvPr/>
            </p:nvSpPr>
            <p:spPr>
              <a:xfrm>
                <a:off x="11426" y="5879"/>
                <a:ext cx="7657" cy="38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1E1F8B"/>
                    </a:solidFill>
                    <a:latin typeface="浪漫雅圆" panose="02010601040101010101" pitchFamily="2" charset="-122"/>
                    <a:ea typeface="浪漫雅圆" panose="02010601040101010101" pitchFamily="2" charset="-122"/>
                  </a:rPr>
                  <a:t>  </a:t>
                </a:r>
                <a:r>
                  <a:rPr sz="2000" b="1" dirty="0">
                    <a:latin typeface="浪漫雅圆" panose="02010601040101010101" pitchFamily="2" charset="-122"/>
                    <a:ea typeface="浪漫雅圆" panose="02010601040101010101" pitchFamily="2" charset="-122"/>
                  </a:rPr>
                  <a:t>随温度升高，大气微生物含量变化不明显，活粒子数呈上升趋势，且粒子存活率有明显上升趋势；随着湿度的增加，大气微生物含量有所增加，但死、活粒子都随之增多，且粒子存活率有所降低。</a:t>
                </a:r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形 1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73" t="37562" r="32703" b="43269"/>
          <a:stretch>
            <a:fillRect/>
          </a:stretch>
        </p:blipFill>
        <p:spPr>
          <a:xfrm>
            <a:off x="98932" y="169723"/>
            <a:ext cx="1373734" cy="1358806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043940" y="22225"/>
            <a:ext cx="9981582" cy="6579870"/>
            <a:chOff x="3070" y="0"/>
            <a:chExt cx="15320" cy="10362"/>
          </a:xfrm>
        </p:grpSpPr>
        <p:sp>
          <p:nvSpPr>
            <p:cNvPr id="18" name="文本框 17"/>
            <p:cNvSpPr txBox="1"/>
            <p:nvPr/>
          </p:nvSpPr>
          <p:spPr>
            <a:xfrm>
              <a:off x="3070" y="0"/>
              <a:ext cx="14738" cy="1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  <a:buClrTx/>
                <a:buSzTx/>
                <a:buNone/>
              </a:pPr>
              <a:r>
                <a:rPr 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2.4.4 </a:t>
              </a:r>
              <a:r>
                <a:rPr sz="28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紫外线对大气微生物浓度影响</a:t>
              </a:r>
              <a:endParaRPr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" name="组合 15"/>
            <p:cNvGrpSpPr/>
            <p:nvPr/>
          </p:nvGrpSpPr>
          <p:grpSpPr>
            <a:xfrm>
              <a:off x="3182" y="1298"/>
              <a:ext cx="14965" cy="4740"/>
              <a:chOff x="2897" y="93084"/>
              <a:chExt cx="8846" cy="2816"/>
            </a:xfrm>
          </p:grpSpPr>
          <p:grpSp>
            <p:nvGrpSpPr>
              <p:cNvPr id="16" name="组合 47"/>
              <p:cNvGrpSpPr/>
              <p:nvPr/>
            </p:nvGrpSpPr>
            <p:grpSpPr>
              <a:xfrm>
                <a:off x="2897" y="93084"/>
                <a:ext cx="4196" cy="2817"/>
                <a:chOff x="2897" y="92772"/>
                <a:chExt cx="6998" cy="4386"/>
              </a:xfrm>
            </p:grpSpPr>
            <p:grpSp>
              <p:nvGrpSpPr>
                <p:cNvPr id="17" name="组合 38"/>
                <p:cNvGrpSpPr/>
                <p:nvPr/>
              </p:nvGrpSpPr>
              <p:grpSpPr>
                <a:xfrm>
                  <a:off x="2897" y="92772"/>
                  <a:ext cx="6998" cy="4386"/>
                  <a:chOff x="2897" y="92772"/>
                  <a:chExt cx="6998" cy="4386"/>
                </a:xfrm>
              </p:grpSpPr>
              <p:pic>
                <p:nvPicPr>
                  <p:cNvPr id="5" name="图片 1" descr="IMG_256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897" y="92772"/>
                    <a:ext cx="6998" cy="4386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  <p:sp>
                <p:nvSpPr>
                  <p:cNvPr id="21" name="矩形 21"/>
                  <p:cNvSpPr/>
                  <p:nvPr/>
                </p:nvSpPr>
                <p:spPr>
                  <a:xfrm>
                    <a:off x="5991" y="95100"/>
                    <a:ext cx="730" cy="26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sp>
            </p:grpSp>
            <p:cxnSp>
              <p:nvCxnSpPr>
                <p:cNvPr id="46" name="直接连接符 46"/>
                <p:cNvCxnSpPr/>
                <p:nvPr/>
              </p:nvCxnSpPr>
              <p:spPr>
                <a:xfrm>
                  <a:off x="3471" y="94990"/>
                  <a:ext cx="5760" cy="43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" name="组合 63"/>
              <p:cNvGrpSpPr/>
              <p:nvPr/>
            </p:nvGrpSpPr>
            <p:grpSpPr>
              <a:xfrm>
                <a:off x="7317" y="93089"/>
                <a:ext cx="4426" cy="2775"/>
                <a:chOff x="2887" y="1873"/>
                <a:chExt cx="7366" cy="4366"/>
              </a:xfrm>
            </p:grpSpPr>
            <p:grpSp>
              <p:nvGrpSpPr>
                <p:cNvPr id="19" name="组合 2"/>
                <p:cNvGrpSpPr/>
                <p:nvPr/>
              </p:nvGrpSpPr>
              <p:grpSpPr>
                <a:xfrm>
                  <a:off x="2887" y="1873"/>
                  <a:ext cx="7366" cy="4366"/>
                  <a:chOff x="2887" y="1873"/>
                  <a:chExt cx="7366" cy="4366"/>
                </a:xfrm>
              </p:grpSpPr>
              <p:pic>
                <p:nvPicPr>
                  <p:cNvPr id="48" name="图片 48" descr="XU51XCO7]M_F0~$HB46C915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887" y="1873"/>
                    <a:ext cx="7366" cy="4367"/>
                  </a:xfrm>
                  <a:prstGeom prst="rect">
                    <a:avLst/>
                  </a:prstGeom>
                </p:spPr>
              </p:pic>
              <p:sp>
                <p:nvSpPr>
                  <p:cNvPr id="65" name="矩形 1"/>
                  <p:cNvSpPr/>
                  <p:nvPr/>
                </p:nvSpPr>
                <p:spPr>
                  <a:xfrm>
                    <a:off x="6240" y="4220"/>
                    <a:ext cx="780" cy="22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sp>
            </p:grpSp>
            <p:cxnSp>
              <p:nvCxnSpPr>
                <p:cNvPr id="66" name="直接连接符 3"/>
                <p:cNvCxnSpPr/>
                <p:nvPr/>
              </p:nvCxnSpPr>
              <p:spPr>
                <a:xfrm flipV="1">
                  <a:off x="3490" y="4170"/>
                  <a:ext cx="6250" cy="39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09" name="图片 23" descr="IMG_25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09" y="5981"/>
              <a:ext cx="7481" cy="438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" name="文本框 5"/>
            <p:cNvSpPr txBox="1"/>
            <p:nvPr/>
          </p:nvSpPr>
          <p:spPr>
            <a:xfrm>
              <a:off x="3636" y="6348"/>
              <a:ext cx="7024" cy="37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sz="2400" b="1" dirty="0">
                  <a:solidFill>
                    <a:srgbClr val="1E1F8B"/>
                  </a:solidFill>
                  <a:latin typeface="浪漫雅圆" panose="02010601040101010101" pitchFamily="2" charset="-122"/>
                  <a:ea typeface="浪漫雅圆" panose="02010601040101010101" pitchFamily="2" charset="-122"/>
                </a:rPr>
                <a:t> </a:t>
              </a:r>
              <a:r>
                <a:rPr lang="en-US" sz="2800" b="1" dirty="0">
                  <a:solidFill>
                    <a:srgbClr val="1E1F8B"/>
                  </a:solidFill>
                  <a:latin typeface="浪漫雅圆" panose="02010601040101010101" pitchFamily="2" charset="-122"/>
                  <a:ea typeface="浪漫雅圆" panose="02010601040101010101" pitchFamily="2" charset="-122"/>
                </a:rPr>
                <a:t> </a:t>
              </a:r>
              <a:r>
                <a:rPr sz="2400" b="1" dirty="0">
                  <a:latin typeface="浪漫雅圆" panose="02010601040101010101" pitchFamily="2" charset="-122"/>
                  <a:ea typeface="浪漫雅圆" panose="02010601040101010101" pitchFamily="2" charset="-122"/>
                </a:rPr>
                <a:t>随着UV-C浓度的增加，活细菌浓度减小而灭活的细菌浓度增加，使得粒子存活率随着UV-C强度增加而减少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标题 11"/>
          <p:cNvSpPr txBox="1"/>
          <p:nvPr/>
        </p:nvSpPr>
        <p:spPr>
          <a:xfrm>
            <a:off x="1524000" y="0"/>
            <a:ext cx="9144000" cy="914400"/>
          </a:xfrm>
          <a:prstGeom prst="rect">
            <a:avLst/>
          </a:prstGeom>
          <a:solidFill>
            <a:srgbClr val="0033CC"/>
          </a:solidFill>
          <a:ln w="9525">
            <a:noFill/>
          </a:ln>
        </p:spPr>
        <p:txBody>
          <a:bodyPr anchor="t" anchorCtr="1"/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4000" b="1" dirty="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</a:rPr>
              <a:t>荧光分析</a:t>
            </a:r>
          </a:p>
        </p:txBody>
      </p:sp>
      <p:pic>
        <p:nvPicPr>
          <p:cNvPr id="93186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355" y="1409700"/>
            <a:ext cx="7195820" cy="45015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Tm="499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标题 11"/>
          <p:cNvSpPr txBox="1"/>
          <p:nvPr/>
        </p:nvSpPr>
        <p:spPr>
          <a:xfrm>
            <a:off x="1524000" y="0"/>
            <a:ext cx="9144000" cy="914400"/>
          </a:xfrm>
          <a:prstGeom prst="rect">
            <a:avLst/>
          </a:prstGeom>
          <a:solidFill>
            <a:srgbClr val="0033CC"/>
          </a:solidFill>
          <a:ln w="9525">
            <a:noFill/>
          </a:ln>
        </p:spPr>
        <p:txBody>
          <a:bodyPr anchor="t" anchorCtr="1"/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4000" b="1" dirty="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</a:rPr>
              <a:t>荧光分析</a:t>
            </a:r>
          </a:p>
        </p:txBody>
      </p:sp>
      <p:pic>
        <p:nvPicPr>
          <p:cNvPr id="9523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225" y="783590"/>
            <a:ext cx="4272915" cy="57950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Tm="499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标题 11"/>
          <p:cNvSpPr txBox="1"/>
          <p:nvPr/>
        </p:nvSpPr>
        <p:spPr>
          <a:xfrm>
            <a:off x="1524000" y="0"/>
            <a:ext cx="9144000" cy="914400"/>
          </a:xfrm>
          <a:prstGeom prst="rect">
            <a:avLst/>
          </a:prstGeom>
          <a:solidFill>
            <a:srgbClr val="0033CC"/>
          </a:solidFill>
          <a:ln w="9525">
            <a:noFill/>
          </a:ln>
        </p:spPr>
        <p:txBody>
          <a:bodyPr anchor="t" anchorCtr="1"/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4000" b="1" dirty="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</a:rPr>
              <a:t>滤膜处理</a:t>
            </a:r>
          </a:p>
        </p:txBody>
      </p:sp>
      <p:pic>
        <p:nvPicPr>
          <p:cNvPr id="97282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65" y="1360805"/>
            <a:ext cx="3819525" cy="43884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7283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980" y="1038225"/>
            <a:ext cx="4026535" cy="54787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7284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3725" y="1101725"/>
            <a:ext cx="3879215" cy="53524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Tm="499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标题 11"/>
          <p:cNvSpPr txBox="1"/>
          <p:nvPr/>
        </p:nvSpPr>
        <p:spPr>
          <a:xfrm>
            <a:off x="1524000" y="0"/>
            <a:ext cx="9144000" cy="914400"/>
          </a:xfrm>
          <a:prstGeom prst="rect">
            <a:avLst/>
          </a:prstGeom>
          <a:solidFill>
            <a:srgbClr val="0033CC"/>
          </a:solidFill>
          <a:ln w="9525">
            <a:noFill/>
          </a:ln>
        </p:spPr>
        <p:txBody>
          <a:bodyPr anchor="t" anchorCtr="1"/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4000" b="1" dirty="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</a:rPr>
              <a:t>温湿变送器</a:t>
            </a:r>
          </a:p>
        </p:txBody>
      </p:sp>
      <p:pic>
        <p:nvPicPr>
          <p:cNvPr id="88066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438" y="1143000"/>
            <a:ext cx="4937125" cy="49593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Tm="499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/>
        </p:nvSpPr>
        <p:spPr>
          <a:xfrm rot="18900000" flipH="1">
            <a:off x="-1604353" y="2325391"/>
            <a:ext cx="2832687" cy="2832687"/>
          </a:xfrm>
          <a:prstGeom prst="rtTriangle">
            <a:avLst/>
          </a:prstGeom>
          <a:noFill/>
          <a:ln>
            <a:solidFill>
              <a:srgbClr val="2D3E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直角三角形 2"/>
          <p:cNvSpPr/>
          <p:nvPr/>
        </p:nvSpPr>
        <p:spPr>
          <a:xfrm rot="5400000">
            <a:off x="-1" y="-1"/>
            <a:ext cx="3159889" cy="3159889"/>
          </a:xfrm>
          <a:prstGeom prst="rtTriangle">
            <a:avLst/>
          </a:prstGeom>
          <a:solidFill>
            <a:srgbClr val="2D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-23150" y="4396002"/>
            <a:ext cx="2485150" cy="2485148"/>
          </a:xfrm>
          <a:prstGeom prst="line">
            <a:avLst/>
          </a:prstGeom>
          <a:ln w="12700">
            <a:solidFill>
              <a:srgbClr val="2D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直角三角形 12"/>
          <p:cNvSpPr/>
          <p:nvPr/>
        </p:nvSpPr>
        <p:spPr>
          <a:xfrm rot="5400000" flipH="1" flipV="1">
            <a:off x="9032111" y="3698111"/>
            <a:ext cx="3159889" cy="3159889"/>
          </a:xfrm>
          <a:prstGeom prst="rtTriangle">
            <a:avLst/>
          </a:prstGeom>
          <a:solidFill>
            <a:srgbClr val="2D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/>
        </p:nvSpPr>
        <p:spPr>
          <a:xfrm rot="2700000" flipH="1">
            <a:off x="9780084" y="-1047935"/>
            <a:ext cx="1907407" cy="1907407"/>
          </a:xfrm>
          <a:prstGeom prst="rtTriangle">
            <a:avLst/>
          </a:prstGeom>
          <a:noFill/>
          <a:ln>
            <a:solidFill>
              <a:srgbClr val="2D3E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10385770" y="-94232"/>
            <a:ext cx="1943390" cy="1943388"/>
          </a:xfrm>
          <a:prstGeom prst="line">
            <a:avLst/>
          </a:prstGeom>
          <a:ln w="12700">
            <a:solidFill>
              <a:srgbClr val="2D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3798479" y="2454207"/>
            <a:ext cx="4541201" cy="1397137"/>
            <a:chOff x="3798479" y="2824223"/>
            <a:chExt cx="4541201" cy="1397137"/>
          </a:xfrm>
        </p:grpSpPr>
        <p:grpSp>
          <p:nvGrpSpPr>
            <p:cNvPr id="12" name="组合 11"/>
            <p:cNvGrpSpPr/>
            <p:nvPr/>
          </p:nvGrpSpPr>
          <p:grpSpPr>
            <a:xfrm>
              <a:off x="3894240" y="2824223"/>
              <a:ext cx="4445440" cy="1397137"/>
              <a:chOff x="784393" y="2239520"/>
              <a:chExt cx="6083560" cy="1271091"/>
            </a:xfrm>
          </p:grpSpPr>
          <p:cxnSp>
            <p:nvCxnSpPr>
              <p:cNvPr id="18" name="直接连接符 17"/>
              <p:cNvCxnSpPr/>
              <p:nvPr/>
            </p:nvCxnSpPr>
            <p:spPr>
              <a:xfrm>
                <a:off x="784393" y="2239520"/>
                <a:ext cx="6083560" cy="0"/>
              </a:xfrm>
              <a:prstGeom prst="line">
                <a:avLst/>
              </a:prstGeom>
              <a:ln w="222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>
                <a:off x="784393" y="3510611"/>
                <a:ext cx="6083560" cy="0"/>
              </a:xfrm>
              <a:prstGeom prst="line">
                <a:avLst/>
              </a:prstGeom>
              <a:ln w="222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文本框 14"/>
            <p:cNvSpPr txBox="1"/>
            <p:nvPr/>
          </p:nvSpPr>
          <p:spPr>
            <a:xfrm>
              <a:off x="3798479" y="3114405"/>
              <a:ext cx="4445440" cy="83099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4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一、个人简介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/>
        </p:nvSpPr>
        <p:spPr>
          <a:xfrm rot="18900000" flipH="1">
            <a:off x="-1604353" y="2325391"/>
            <a:ext cx="2832687" cy="2832687"/>
          </a:xfrm>
          <a:prstGeom prst="rtTriangle">
            <a:avLst/>
          </a:prstGeom>
          <a:noFill/>
          <a:ln>
            <a:solidFill>
              <a:srgbClr val="2D3E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直角三角形 2"/>
          <p:cNvSpPr/>
          <p:nvPr/>
        </p:nvSpPr>
        <p:spPr>
          <a:xfrm rot="5400000">
            <a:off x="-1" y="-1"/>
            <a:ext cx="3159889" cy="3159889"/>
          </a:xfrm>
          <a:prstGeom prst="rtTriangle">
            <a:avLst/>
          </a:prstGeom>
          <a:solidFill>
            <a:srgbClr val="2D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-23150" y="4396002"/>
            <a:ext cx="2485150" cy="2485148"/>
          </a:xfrm>
          <a:prstGeom prst="line">
            <a:avLst/>
          </a:prstGeom>
          <a:ln w="12700">
            <a:solidFill>
              <a:srgbClr val="2D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直角三角形 12"/>
          <p:cNvSpPr/>
          <p:nvPr/>
        </p:nvSpPr>
        <p:spPr>
          <a:xfrm rot="5400000" flipH="1" flipV="1">
            <a:off x="9032111" y="3698111"/>
            <a:ext cx="3159889" cy="3159889"/>
          </a:xfrm>
          <a:prstGeom prst="rtTriangle">
            <a:avLst/>
          </a:prstGeom>
          <a:solidFill>
            <a:srgbClr val="2D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/>
        </p:nvSpPr>
        <p:spPr>
          <a:xfrm rot="2700000" flipH="1">
            <a:off x="9780084" y="-1047935"/>
            <a:ext cx="1907407" cy="1907407"/>
          </a:xfrm>
          <a:prstGeom prst="rtTriangle">
            <a:avLst/>
          </a:prstGeom>
          <a:noFill/>
          <a:ln>
            <a:solidFill>
              <a:srgbClr val="2D3E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10385770" y="-94232"/>
            <a:ext cx="1943390" cy="1943388"/>
          </a:xfrm>
          <a:prstGeom prst="line">
            <a:avLst/>
          </a:prstGeom>
          <a:ln w="12700">
            <a:solidFill>
              <a:srgbClr val="2D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3152054" y="2402759"/>
            <a:ext cx="5941146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3152054" y="4415545"/>
            <a:ext cx="5941146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3180080" y="2554904"/>
            <a:ext cx="5831840" cy="19380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6000" spc="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敬请各位老师同学批评指正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735326" y="416452"/>
            <a:ext cx="3274060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2400" spc="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400" spc="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个人简介</a:t>
            </a:r>
          </a:p>
        </p:txBody>
      </p:sp>
      <p:sp>
        <p:nvSpPr>
          <p:cNvPr id="22" name="矩形 13"/>
          <p:cNvSpPr/>
          <p:nvPr/>
        </p:nvSpPr>
        <p:spPr>
          <a:xfrm>
            <a:off x="399850" y="332582"/>
            <a:ext cx="655320" cy="65532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504841" y="1179635"/>
            <a:ext cx="6396990" cy="3269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sz="2000" dirty="0">
                <a:latin typeface="浪漫雅圆" panose="02010601040101010101" pitchFamily="2" charset="-122"/>
                <a:ea typeface="浪漫雅圆" panose="02010601040101010101" pitchFamily="2" charset="-122"/>
                <a:sym typeface="+mn-ea"/>
              </a:rPr>
              <a:t>杨博（</a:t>
            </a:r>
            <a:r>
              <a:rPr lang="en-US" altLang="zh-CN" sz="2000" dirty="0">
                <a:latin typeface="浪漫雅圆" panose="02010601040101010101" pitchFamily="2" charset="-122"/>
                <a:ea typeface="浪漫雅圆" panose="02010601040101010101" pitchFamily="2" charset="-122"/>
                <a:sym typeface="+mn-ea"/>
              </a:rPr>
              <a:t>1999</a:t>
            </a:r>
            <a:r>
              <a:rPr lang="zh-CN" altLang="en-US" sz="2000" dirty="0">
                <a:latin typeface="浪漫雅圆" panose="02010601040101010101" pitchFamily="2" charset="-122"/>
                <a:ea typeface="浪漫雅圆" panose="02010601040101010101" pitchFamily="2" charset="-122"/>
                <a:sym typeface="+mn-ea"/>
              </a:rPr>
              <a:t>年</a:t>
            </a:r>
            <a:r>
              <a:rPr lang="en-US" altLang="zh-CN" sz="2000" dirty="0">
                <a:latin typeface="浪漫雅圆" panose="02010601040101010101" pitchFamily="2" charset="-122"/>
                <a:ea typeface="浪漫雅圆" panose="02010601040101010101" pitchFamily="2" charset="-122"/>
                <a:sym typeface="+mn-ea"/>
              </a:rPr>
              <a:t>9</a:t>
            </a:r>
            <a:r>
              <a:rPr lang="zh-CN" altLang="en-US" sz="2000" dirty="0">
                <a:latin typeface="浪漫雅圆" panose="02010601040101010101" pitchFamily="2" charset="-122"/>
                <a:ea typeface="浪漫雅圆" panose="02010601040101010101" pitchFamily="2" charset="-122"/>
                <a:sym typeface="+mn-ea"/>
              </a:rPr>
              <a:t>月）</a:t>
            </a:r>
            <a:r>
              <a:rPr lang="en-US" altLang="zh-CN" sz="2000" dirty="0">
                <a:solidFill>
                  <a:schemeClr val="tx1"/>
                </a:solidFill>
                <a:latin typeface="浪漫雅圆" panose="02010601040101010101" pitchFamily="2" charset="-122"/>
                <a:ea typeface="浪漫雅圆" panose="02010601040101010101" pitchFamily="2" charset="-122"/>
                <a:sym typeface="+mn-ea"/>
              </a:rPr>
              <a:t>,</a:t>
            </a:r>
            <a:r>
              <a:rPr lang="zh-CN" altLang="en-US" sz="2000" dirty="0">
                <a:latin typeface="浪漫雅圆" panose="02010601040101010101" pitchFamily="2" charset="-122"/>
                <a:ea typeface="浪漫雅圆" panose="02010601040101010101" pitchFamily="2" charset="-122"/>
                <a:sym typeface="+mn-ea"/>
              </a:rPr>
              <a:t>山东烟台</a:t>
            </a:r>
            <a:r>
              <a:rPr lang="zh-CN" sz="2000" dirty="0">
                <a:latin typeface="浪漫雅圆" panose="02010601040101010101" pitchFamily="2" charset="-122"/>
                <a:ea typeface="浪漫雅圆" panose="02010601040101010101" pitchFamily="2" charset="-122"/>
                <a:sym typeface="+mn-ea"/>
              </a:rPr>
              <a:t> 汉族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sz="2000" dirty="0">
                <a:solidFill>
                  <a:schemeClr val="tx1"/>
                </a:solidFill>
                <a:latin typeface="浪漫雅圆" panose="02010601040101010101" pitchFamily="2" charset="-122"/>
                <a:ea typeface="浪漫雅圆" panose="02010601040101010101" pitchFamily="2" charset="-122"/>
                <a:sym typeface="+mn-ea"/>
              </a:rPr>
              <a:t>政治面貌：中共党员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sz="2000" dirty="0">
                <a:latin typeface="浪漫雅圆" panose="02010601040101010101" pitchFamily="2" charset="-122"/>
                <a:ea typeface="浪漫雅圆" panose="02010601040101010101" pitchFamily="2" charset="-122"/>
                <a:sym typeface="+mn-ea"/>
              </a:rPr>
              <a:t>兰州大学</a:t>
            </a:r>
            <a:r>
              <a:rPr lang="zh-CN" altLang="en-US" sz="2000" dirty="0">
                <a:latin typeface="浪漫雅圆" panose="02010601040101010101" pitchFamily="2" charset="-122"/>
                <a:ea typeface="浪漫雅圆" panose="02010601040101010101" pitchFamily="2" charset="-122"/>
                <a:sym typeface="+mn-ea"/>
              </a:rPr>
              <a:t>大气科学学院</a:t>
            </a:r>
            <a:r>
              <a:rPr lang="en-US" altLang="zh-CN" sz="2000" dirty="0">
                <a:latin typeface="浪漫雅圆" panose="02010601040101010101" pitchFamily="2" charset="-122"/>
                <a:ea typeface="浪漫雅圆" panose="02010601040101010101" pitchFamily="2" charset="-122"/>
                <a:sym typeface="+mn-ea"/>
              </a:rPr>
              <a:t>(</a:t>
            </a:r>
            <a:r>
              <a:rPr lang="zh-CN" altLang="en-US" sz="2000" dirty="0">
                <a:latin typeface="浪漫雅圆" panose="02010601040101010101" pitchFamily="2" charset="-122"/>
                <a:ea typeface="浪漫雅圆" panose="02010601040101010101" pitchFamily="2" charset="-122"/>
                <a:sym typeface="+mn-ea"/>
              </a:rPr>
              <a:t>基础理论班</a:t>
            </a:r>
            <a:r>
              <a:rPr lang="en-US" altLang="zh-CN" sz="2000" dirty="0">
                <a:latin typeface="浪漫雅圆" panose="02010601040101010101" pitchFamily="2" charset="-122"/>
                <a:ea typeface="浪漫雅圆" panose="02010601040101010101" pitchFamily="2" charset="-122"/>
                <a:sym typeface="+mn-ea"/>
              </a:rPr>
              <a:t>)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sz="2000" dirty="0">
                <a:solidFill>
                  <a:schemeClr val="tx1"/>
                </a:solidFill>
                <a:latin typeface="浪漫雅圆" panose="02010601040101010101" pitchFamily="2" charset="-122"/>
                <a:ea typeface="浪漫雅圆" panose="02010601040101010101" pitchFamily="2" charset="-122"/>
                <a:sym typeface="+mn-ea"/>
              </a:rPr>
              <a:t>四级成绩：</a:t>
            </a:r>
            <a:r>
              <a:rPr lang="en-US" altLang="zh-CN" sz="2000" dirty="0">
                <a:solidFill>
                  <a:schemeClr val="tx1"/>
                </a:solidFill>
                <a:latin typeface="浪漫雅圆" panose="02010601040101010101" pitchFamily="2" charset="-122"/>
                <a:ea typeface="浪漫雅圆" panose="02010601040101010101" pitchFamily="2" charset="-122"/>
                <a:sym typeface="+mn-ea"/>
              </a:rPr>
              <a:t>576   </a:t>
            </a:r>
            <a:r>
              <a:rPr lang="zh-CN" altLang="en-US" sz="2000" dirty="0">
                <a:solidFill>
                  <a:schemeClr val="tx1"/>
                </a:solidFill>
                <a:latin typeface="浪漫雅圆" panose="02010601040101010101" pitchFamily="2" charset="-122"/>
                <a:ea typeface="浪漫雅圆" panose="02010601040101010101" pitchFamily="2" charset="-122"/>
                <a:sym typeface="+mn-ea"/>
              </a:rPr>
              <a:t>六级成绩：</a:t>
            </a:r>
            <a:r>
              <a:rPr lang="en-US" altLang="zh-CN" sz="2000" dirty="0">
                <a:solidFill>
                  <a:schemeClr val="tx1"/>
                </a:solidFill>
                <a:latin typeface="浪漫雅圆" panose="02010601040101010101" pitchFamily="2" charset="-122"/>
                <a:ea typeface="浪漫雅圆" panose="02010601040101010101" pitchFamily="2" charset="-122"/>
                <a:sym typeface="+mn-ea"/>
              </a:rPr>
              <a:t>473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000" dirty="0">
                <a:solidFill>
                  <a:schemeClr val="tx1"/>
                </a:solidFill>
                <a:latin typeface="浪漫雅圆" panose="02010601040101010101" pitchFamily="2" charset="-122"/>
                <a:ea typeface="浪漫雅圆" panose="02010601040101010101" pitchFamily="2" charset="-122"/>
                <a:sym typeface="+mn-ea"/>
              </a:rPr>
              <a:t>职务（曾任职）：班级</a:t>
            </a:r>
            <a:r>
              <a:rPr lang="en-US" altLang="zh-CN" sz="2000" dirty="0" err="1">
                <a:solidFill>
                  <a:schemeClr val="tx1"/>
                </a:solidFill>
                <a:latin typeface="浪漫雅圆" panose="02010601040101010101" pitchFamily="2" charset="-122"/>
                <a:ea typeface="浪漫雅圆" panose="02010601040101010101" pitchFamily="2" charset="-122"/>
                <a:sym typeface="+mn-ea"/>
              </a:rPr>
              <a:t>生活委员</a:t>
            </a:r>
            <a:r>
              <a:rPr lang="en-US" altLang="zh-CN" sz="2000" dirty="0">
                <a:solidFill>
                  <a:schemeClr val="tx1"/>
                </a:solidFill>
                <a:latin typeface="浪漫雅圆" panose="02010601040101010101" pitchFamily="2" charset="-122"/>
                <a:ea typeface="浪漫雅圆" panose="02010601040101010101" pitchFamily="2" charset="-122"/>
                <a:sym typeface="+mn-ea"/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浪漫雅圆" panose="02010601040101010101" pitchFamily="2" charset="-122"/>
                <a:ea typeface="浪漫雅圆" panose="02010601040101010101" pitchFamily="2" charset="-122"/>
                <a:sym typeface="+mn-ea"/>
              </a:rPr>
              <a:t>、女篮队长以及</a:t>
            </a:r>
            <a:r>
              <a:rPr lang="en-US" altLang="zh-CN" sz="2000" dirty="0" err="1">
                <a:solidFill>
                  <a:schemeClr val="tx1"/>
                </a:solidFill>
                <a:latin typeface="浪漫雅圆" panose="02010601040101010101" pitchFamily="2" charset="-122"/>
                <a:ea typeface="浪漫雅圆" panose="02010601040101010101" pitchFamily="2" charset="-122"/>
                <a:sym typeface="+mn-ea"/>
              </a:rPr>
              <a:t>学生会青年志愿者协会部门负责人</a:t>
            </a:r>
            <a:endParaRPr lang="en-US" altLang="zh-CN" sz="2000" dirty="0">
              <a:solidFill>
                <a:schemeClr val="tx1"/>
              </a:solidFill>
              <a:latin typeface="浪漫雅圆" panose="02010601040101010101" pitchFamily="2" charset="-122"/>
              <a:ea typeface="浪漫雅圆" panose="02010601040101010101" pitchFamily="2" charset="-122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endParaRPr lang="en-US" altLang="zh-CN" sz="2000" dirty="0">
              <a:solidFill>
                <a:schemeClr val="tx1"/>
              </a:solidFill>
              <a:latin typeface="浪漫雅圆" panose="02010601040101010101" pitchFamily="2" charset="-122"/>
              <a:ea typeface="浪漫雅圆" panose="02010601040101010101" pitchFamily="2" charset="-122"/>
              <a:sym typeface="+mn-ea"/>
            </a:endParaRPr>
          </a:p>
        </p:txBody>
      </p:sp>
      <p:pic>
        <p:nvPicPr>
          <p:cNvPr id="4" name="图片 3" descr="蓝底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2111" y="1518555"/>
            <a:ext cx="1830708" cy="2484883"/>
          </a:xfrm>
          <a:prstGeom prst="rect">
            <a:avLst/>
          </a:prstGeom>
        </p:spPr>
      </p:pic>
      <p:sp>
        <p:nvSpPr>
          <p:cNvPr id="23" name="直角三角形 22"/>
          <p:cNvSpPr/>
          <p:nvPr/>
        </p:nvSpPr>
        <p:spPr>
          <a:xfrm rot="5400000">
            <a:off x="-1" y="-1"/>
            <a:ext cx="3159889" cy="3159889"/>
          </a:xfrm>
          <a:prstGeom prst="rtTriangle">
            <a:avLst/>
          </a:prstGeom>
          <a:solidFill>
            <a:srgbClr val="2D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/>
          <p:cNvCxnSpPr/>
          <p:nvPr/>
        </p:nvCxnSpPr>
        <p:spPr>
          <a:xfrm>
            <a:off x="-23150" y="4396002"/>
            <a:ext cx="2485150" cy="2485148"/>
          </a:xfrm>
          <a:prstGeom prst="line">
            <a:avLst/>
          </a:prstGeom>
          <a:ln w="12700">
            <a:solidFill>
              <a:srgbClr val="2D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直角三角形 24"/>
          <p:cNvSpPr/>
          <p:nvPr/>
        </p:nvSpPr>
        <p:spPr>
          <a:xfrm rot="18900000" flipH="1">
            <a:off x="-1604353" y="2336186"/>
            <a:ext cx="2832687" cy="2832687"/>
          </a:xfrm>
          <a:prstGeom prst="rtTriangle">
            <a:avLst/>
          </a:prstGeom>
          <a:noFill/>
          <a:ln>
            <a:solidFill>
              <a:srgbClr val="2D3E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直角三角形 25"/>
          <p:cNvSpPr/>
          <p:nvPr/>
        </p:nvSpPr>
        <p:spPr>
          <a:xfrm rot="5400000" flipH="1" flipV="1">
            <a:off x="9032111" y="3686681"/>
            <a:ext cx="3159889" cy="3159889"/>
          </a:xfrm>
          <a:prstGeom prst="rtTriangle">
            <a:avLst/>
          </a:prstGeom>
          <a:solidFill>
            <a:srgbClr val="2D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直角三角形 26"/>
          <p:cNvSpPr/>
          <p:nvPr/>
        </p:nvSpPr>
        <p:spPr>
          <a:xfrm rot="2700000" flipH="1">
            <a:off x="9791514" y="-1037140"/>
            <a:ext cx="1907407" cy="1907407"/>
          </a:xfrm>
          <a:prstGeom prst="rtTriangle">
            <a:avLst/>
          </a:prstGeom>
          <a:noFill/>
          <a:ln>
            <a:solidFill>
              <a:srgbClr val="2D3E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>
            <a:off x="10385770" y="-94867"/>
            <a:ext cx="1943390" cy="1943388"/>
          </a:xfrm>
          <a:prstGeom prst="line">
            <a:avLst/>
          </a:prstGeom>
          <a:ln w="12700">
            <a:solidFill>
              <a:srgbClr val="2D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251382" y="645994"/>
            <a:ext cx="3274060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2800" spc="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2800" spc="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个人荣誉</a:t>
            </a:r>
          </a:p>
        </p:txBody>
      </p:sp>
      <p:sp>
        <p:nvSpPr>
          <p:cNvPr id="22" name="矩形 13"/>
          <p:cNvSpPr/>
          <p:nvPr/>
        </p:nvSpPr>
        <p:spPr>
          <a:xfrm>
            <a:off x="399850" y="332582"/>
            <a:ext cx="655320" cy="65532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直角三角形 22"/>
          <p:cNvSpPr/>
          <p:nvPr/>
        </p:nvSpPr>
        <p:spPr>
          <a:xfrm rot="5400000">
            <a:off x="-1" y="-1"/>
            <a:ext cx="3159889" cy="3159889"/>
          </a:xfrm>
          <a:prstGeom prst="rtTriangle">
            <a:avLst/>
          </a:prstGeom>
          <a:solidFill>
            <a:srgbClr val="2D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/>
          <p:cNvCxnSpPr/>
          <p:nvPr/>
        </p:nvCxnSpPr>
        <p:spPr>
          <a:xfrm>
            <a:off x="-23150" y="4396002"/>
            <a:ext cx="2485150" cy="2485148"/>
          </a:xfrm>
          <a:prstGeom prst="line">
            <a:avLst/>
          </a:prstGeom>
          <a:ln w="12700">
            <a:solidFill>
              <a:srgbClr val="2D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直角三角形 24"/>
          <p:cNvSpPr/>
          <p:nvPr/>
        </p:nvSpPr>
        <p:spPr>
          <a:xfrm rot="18900000" flipH="1">
            <a:off x="-1604353" y="2336186"/>
            <a:ext cx="2832687" cy="2832687"/>
          </a:xfrm>
          <a:prstGeom prst="rtTriangle">
            <a:avLst/>
          </a:prstGeom>
          <a:noFill/>
          <a:ln>
            <a:solidFill>
              <a:srgbClr val="2D3E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直角三角形 25"/>
          <p:cNvSpPr/>
          <p:nvPr/>
        </p:nvSpPr>
        <p:spPr>
          <a:xfrm rot="5400000" flipH="1" flipV="1">
            <a:off x="9032111" y="3686681"/>
            <a:ext cx="3159889" cy="3159889"/>
          </a:xfrm>
          <a:prstGeom prst="rtTriangle">
            <a:avLst/>
          </a:prstGeom>
          <a:solidFill>
            <a:srgbClr val="2D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直角三角形 26"/>
          <p:cNvSpPr/>
          <p:nvPr/>
        </p:nvSpPr>
        <p:spPr>
          <a:xfrm rot="2700000" flipH="1">
            <a:off x="9791514" y="-1037140"/>
            <a:ext cx="1907407" cy="1907407"/>
          </a:xfrm>
          <a:prstGeom prst="rtTriangle">
            <a:avLst/>
          </a:prstGeom>
          <a:noFill/>
          <a:ln>
            <a:solidFill>
              <a:srgbClr val="2D3E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>
            <a:off x="10385770" y="-94867"/>
            <a:ext cx="1943390" cy="1943388"/>
          </a:xfrm>
          <a:prstGeom prst="line">
            <a:avLst/>
          </a:prstGeom>
          <a:ln w="12700">
            <a:solidFill>
              <a:srgbClr val="2D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206625" y="988060"/>
            <a:ext cx="777811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endParaRPr lang="zh-CN" sz="2000" dirty="0">
              <a:solidFill>
                <a:srgbClr val="1E1F8B"/>
              </a:solidFill>
              <a:latin typeface="浪漫雅圆" panose="02010601040101010101" pitchFamily="2" charset="-122"/>
              <a:ea typeface="浪漫雅圆" panose="02010601040101010101" pitchFamily="2" charset="-122"/>
              <a:sym typeface="+mn-ea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sz="2000" dirty="0">
                <a:solidFill>
                  <a:schemeClr val="tx1"/>
                </a:solidFill>
                <a:latin typeface="浪漫雅圆" panose="02010601040101010101" pitchFamily="2" charset="-122"/>
                <a:ea typeface="浪漫雅圆" panose="02010601040101010101" pitchFamily="2" charset="-122"/>
                <a:sym typeface="+mn-ea"/>
              </a:rPr>
              <a:t>   国家励志奖学金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sz="2000" dirty="0">
                <a:solidFill>
                  <a:schemeClr val="tx1"/>
                </a:solidFill>
                <a:latin typeface="浪漫雅圆" panose="02010601040101010101" pitchFamily="2" charset="-122"/>
                <a:ea typeface="浪漫雅圆" panose="02010601040101010101" pitchFamily="2" charset="-122"/>
                <a:sym typeface="+mn-ea"/>
              </a:rPr>
              <a:t>  兰州大学优秀学生一等奖学金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sz="2000" dirty="0">
                <a:solidFill>
                  <a:schemeClr val="tx1"/>
                </a:solidFill>
                <a:latin typeface="浪漫雅圆" panose="02010601040101010101" pitchFamily="2" charset="-122"/>
                <a:ea typeface="浪漫雅圆" panose="02010601040101010101" pitchFamily="2" charset="-122"/>
                <a:sym typeface="+mn-ea"/>
              </a:rPr>
              <a:t>  兰州大学优秀学习标兵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sz="2000" dirty="0">
                <a:solidFill>
                  <a:schemeClr val="tx1"/>
                </a:solidFill>
                <a:latin typeface="浪漫雅圆" panose="02010601040101010101" pitchFamily="2" charset="-122"/>
                <a:ea typeface="浪漫雅圆" panose="02010601040101010101" pitchFamily="2" charset="-122"/>
                <a:sym typeface="+mn-ea"/>
              </a:rPr>
              <a:t>  兰州大学优秀共青团员  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sz="2000" dirty="0">
                <a:solidFill>
                  <a:schemeClr val="tx1"/>
                </a:solidFill>
                <a:latin typeface="浪漫雅圆" panose="02010601040101010101" pitchFamily="2" charset="-122"/>
                <a:ea typeface="浪漫雅圆" panose="02010601040101010101" pitchFamily="2" charset="-122"/>
                <a:sym typeface="+mn-ea"/>
              </a:rPr>
              <a:t>  优秀志愿者（两次）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sz="2000" dirty="0">
                <a:solidFill>
                  <a:schemeClr val="tx1"/>
                </a:solidFill>
                <a:latin typeface="浪漫雅圆" panose="02010601040101010101" pitchFamily="2" charset="-122"/>
                <a:ea typeface="浪漫雅圆" panose="02010601040101010101" pitchFamily="2" charset="-122"/>
                <a:sym typeface="+mn-ea"/>
              </a:rPr>
              <a:t>  兰州大学社会实践活动优秀队员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sz="2000" dirty="0">
                <a:solidFill>
                  <a:schemeClr val="tx1"/>
                </a:solidFill>
                <a:latin typeface="浪漫雅圆" panose="02010601040101010101" pitchFamily="2" charset="-122"/>
                <a:ea typeface="浪漫雅圆" panose="02010601040101010101" pitchFamily="2" charset="-122"/>
                <a:sym typeface="+mn-ea"/>
              </a:rPr>
              <a:t>  大气科学学院优秀共青团员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sz="2000" dirty="0">
                <a:solidFill>
                  <a:schemeClr val="tx1"/>
                </a:solidFill>
                <a:latin typeface="浪漫雅圆" panose="02010601040101010101" pitchFamily="2" charset="-122"/>
                <a:ea typeface="浪漫雅圆" panose="02010601040101010101" pitchFamily="2" charset="-122"/>
                <a:sym typeface="+mn-ea"/>
              </a:rPr>
              <a:t>  大气科学学院优秀学生团干部</a:t>
            </a:r>
          </a:p>
        </p:txBody>
      </p:sp>
      <p:pic>
        <p:nvPicPr>
          <p:cNvPr id="5" name="图片 1" descr="国家励志奖学金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336155" y="772160"/>
            <a:ext cx="2942590" cy="2354580"/>
          </a:xfrm>
          <a:prstGeom prst="rect">
            <a:avLst/>
          </a:prstGeom>
        </p:spPr>
      </p:pic>
      <p:pic>
        <p:nvPicPr>
          <p:cNvPr id="6" name="图片 3" descr="学习标兵（校级）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505825" y="2560003"/>
            <a:ext cx="3437890" cy="2385695"/>
          </a:xfrm>
          <a:prstGeom prst="rect">
            <a:avLst/>
          </a:prstGeom>
        </p:spPr>
      </p:pic>
      <p:pic>
        <p:nvPicPr>
          <p:cNvPr id="7" name="图片 2" descr="一等奖学金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6108" y="3686810"/>
            <a:ext cx="3190875" cy="25247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376739" y="639630"/>
            <a:ext cx="3274060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2800" spc="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zh-CN" altLang="en-US" sz="2800" spc="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兴趣爱好</a:t>
            </a:r>
          </a:p>
        </p:txBody>
      </p:sp>
      <p:sp>
        <p:nvSpPr>
          <p:cNvPr id="22" name="矩形 13"/>
          <p:cNvSpPr/>
          <p:nvPr/>
        </p:nvSpPr>
        <p:spPr>
          <a:xfrm>
            <a:off x="399850" y="332582"/>
            <a:ext cx="655320" cy="65532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直角三角形 22"/>
          <p:cNvSpPr/>
          <p:nvPr/>
        </p:nvSpPr>
        <p:spPr>
          <a:xfrm rot="5400000">
            <a:off x="-1" y="-1"/>
            <a:ext cx="3159889" cy="3159889"/>
          </a:xfrm>
          <a:prstGeom prst="rtTriangle">
            <a:avLst/>
          </a:prstGeom>
          <a:solidFill>
            <a:srgbClr val="2D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/>
          <p:cNvCxnSpPr/>
          <p:nvPr/>
        </p:nvCxnSpPr>
        <p:spPr>
          <a:xfrm>
            <a:off x="-23150" y="4396002"/>
            <a:ext cx="2485150" cy="2485148"/>
          </a:xfrm>
          <a:prstGeom prst="line">
            <a:avLst/>
          </a:prstGeom>
          <a:ln w="12700">
            <a:solidFill>
              <a:srgbClr val="2D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直角三角形 24"/>
          <p:cNvSpPr/>
          <p:nvPr/>
        </p:nvSpPr>
        <p:spPr>
          <a:xfrm rot="18900000" flipH="1">
            <a:off x="-1604353" y="2336186"/>
            <a:ext cx="2832687" cy="2832687"/>
          </a:xfrm>
          <a:prstGeom prst="rtTriangle">
            <a:avLst/>
          </a:prstGeom>
          <a:noFill/>
          <a:ln>
            <a:solidFill>
              <a:srgbClr val="2D3E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直角三角形 25"/>
          <p:cNvSpPr/>
          <p:nvPr/>
        </p:nvSpPr>
        <p:spPr>
          <a:xfrm rot="5400000" flipH="1" flipV="1">
            <a:off x="9032111" y="3686681"/>
            <a:ext cx="3159889" cy="3159889"/>
          </a:xfrm>
          <a:prstGeom prst="rtTriangle">
            <a:avLst/>
          </a:prstGeom>
          <a:solidFill>
            <a:srgbClr val="2D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直角三角形 26"/>
          <p:cNvSpPr/>
          <p:nvPr/>
        </p:nvSpPr>
        <p:spPr>
          <a:xfrm rot="2700000" flipH="1">
            <a:off x="9791514" y="-1037140"/>
            <a:ext cx="1907407" cy="1907407"/>
          </a:xfrm>
          <a:prstGeom prst="rtTriangle">
            <a:avLst/>
          </a:prstGeom>
          <a:noFill/>
          <a:ln>
            <a:solidFill>
              <a:srgbClr val="2D3E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>
            <a:off x="10385770" y="-94867"/>
            <a:ext cx="1943390" cy="1943388"/>
          </a:xfrm>
          <a:prstGeom prst="line">
            <a:avLst/>
          </a:prstGeom>
          <a:ln w="12700">
            <a:solidFill>
              <a:srgbClr val="2D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9E931E05-A2B0-21E7-B1FF-73D649C7CBDD}"/>
              </a:ext>
            </a:extLst>
          </p:cNvPr>
          <p:cNvSpPr txBox="1"/>
          <p:nvPr/>
        </p:nvSpPr>
        <p:spPr>
          <a:xfrm>
            <a:off x="2299474" y="1283980"/>
            <a:ext cx="3874965" cy="150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endParaRPr lang="zh-CN" sz="2000" dirty="0">
              <a:solidFill>
                <a:srgbClr val="1E1F8B"/>
              </a:solidFill>
              <a:latin typeface="浪漫雅圆" panose="02010601040101010101" pitchFamily="2" charset="-122"/>
              <a:ea typeface="浪漫雅圆" panose="02010601040101010101" pitchFamily="2" charset="-122"/>
              <a:sym typeface="+mn-ea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200" dirty="0">
                <a:latin typeface="浪漫雅圆" panose="02010601040101010101" pitchFamily="2" charset="-122"/>
                <a:ea typeface="浪漫雅圆" panose="02010601040101010101" pitchFamily="2" charset="-122"/>
                <a:sym typeface="+mn-ea"/>
              </a:rPr>
              <a:t>打篮球、羽毛球、游泳等</a:t>
            </a: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2200" dirty="0">
              <a:solidFill>
                <a:srgbClr val="1E1F8B"/>
              </a:solidFill>
              <a:latin typeface="浪漫雅圆" panose="02010601040101010101" pitchFamily="2" charset="-122"/>
              <a:ea typeface="浪漫雅圆" panose="02010601040101010101" pitchFamily="2" charset="-122"/>
              <a:sym typeface="+mn-ea"/>
            </a:endParaRPr>
          </a:p>
        </p:txBody>
      </p:sp>
      <p:pic>
        <p:nvPicPr>
          <p:cNvPr id="11" name="内容占位符 32" descr="8A68827250B598D4C1602B0D7F557D6F">
            <a:extLst>
              <a:ext uri="{FF2B5EF4-FFF2-40B4-BE49-F238E27FC236}">
                <a16:creationId xmlns:a16="http://schemas.microsoft.com/office/drawing/2014/main" id="{85AF410D-D5B7-AEF8-4EF1-667A4B482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063" y="615995"/>
            <a:ext cx="2323945" cy="174364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E242C0E-72AA-A328-7601-67499DEA6659}"/>
              </a:ext>
            </a:extLst>
          </p:cNvPr>
          <p:cNvSpPr txBox="1"/>
          <p:nvPr/>
        </p:nvSpPr>
        <p:spPr>
          <a:xfrm>
            <a:off x="2337355" y="2793817"/>
            <a:ext cx="2847435" cy="100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endParaRPr lang="zh-CN" sz="2000" dirty="0">
              <a:solidFill>
                <a:srgbClr val="1E1F8B"/>
              </a:solidFill>
              <a:latin typeface="浪漫雅圆" panose="02010601040101010101" pitchFamily="2" charset="-122"/>
              <a:ea typeface="浪漫雅圆" panose="02010601040101010101" pitchFamily="2" charset="-122"/>
              <a:sym typeface="+mn-ea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200" dirty="0">
                <a:latin typeface="浪漫雅圆" panose="02010601040101010101" pitchFamily="2" charset="-122"/>
                <a:ea typeface="浪漫雅圆" panose="02010601040101010101" pitchFamily="2" charset="-122"/>
                <a:sym typeface="+mn-ea"/>
              </a:rPr>
              <a:t>做美食、寻找美食</a:t>
            </a:r>
            <a:endParaRPr lang="zh-CN" sz="2200" dirty="0">
              <a:latin typeface="浪漫雅圆" panose="02010601040101010101" pitchFamily="2" charset="-122"/>
              <a:ea typeface="浪漫雅圆" panose="02010601040101010101" pitchFamily="2" charset="-122"/>
              <a:sym typeface="+mn-ea"/>
            </a:endParaRPr>
          </a:p>
        </p:txBody>
      </p:sp>
      <p:pic>
        <p:nvPicPr>
          <p:cNvPr id="29" name="图片 28" descr="盘子里有食物&#10;&#10;描述已自动生成">
            <a:extLst>
              <a:ext uri="{FF2B5EF4-FFF2-40B4-BE49-F238E27FC236}">
                <a16:creationId xmlns:a16="http://schemas.microsoft.com/office/drawing/2014/main" id="{A13B98BB-DC83-809F-A780-C0EF0F488E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624" y="2702191"/>
            <a:ext cx="1902384" cy="1427345"/>
          </a:xfrm>
          <a:prstGeom prst="rect">
            <a:avLst/>
          </a:prstGeom>
        </p:spPr>
      </p:pic>
      <p:pic>
        <p:nvPicPr>
          <p:cNvPr id="31" name="图片 30" descr="碗里有食物&#10;&#10;描述已自动生成">
            <a:extLst>
              <a:ext uri="{FF2B5EF4-FFF2-40B4-BE49-F238E27FC236}">
                <a16:creationId xmlns:a16="http://schemas.microsoft.com/office/drawing/2014/main" id="{A4FB1B75-DC6B-05E3-4EF5-E822453D1F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903" y="2213516"/>
            <a:ext cx="1538928" cy="2051103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143E96A0-436A-53BF-9360-CB672D5C1F8A}"/>
              </a:ext>
            </a:extLst>
          </p:cNvPr>
          <p:cNvSpPr txBox="1"/>
          <p:nvPr/>
        </p:nvSpPr>
        <p:spPr>
          <a:xfrm>
            <a:off x="2368299" y="4303654"/>
            <a:ext cx="2847435" cy="100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endParaRPr lang="zh-CN" sz="2000" dirty="0">
              <a:latin typeface="浪漫雅圆" panose="02010601040101010101" pitchFamily="2" charset="-122"/>
              <a:ea typeface="浪漫雅圆" panose="02010601040101010101" pitchFamily="2" charset="-122"/>
              <a:sym typeface="+mn-ea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200" dirty="0">
                <a:latin typeface="浪漫雅圆" panose="02010601040101010101" pitchFamily="2" charset="-122"/>
                <a:ea typeface="浪漫雅圆" panose="02010601040101010101" pitchFamily="2" charset="-122"/>
                <a:sym typeface="+mn-ea"/>
              </a:rPr>
              <a:t>喜欢到处去旅行</a:t>
            </a:r>
            <a:endParaRPr lang="zh-CN" sz="2200" dirty="0">
              <a:latin typeface="浪漫雅圆" panose="02010601040101010101" pitchFamily="2" charset="-122"/>
              <a:ea typeface="浪漫雅圆" panose="02010601040101010101" pitchFamily="2" charset="-122"/>
              <a:sym typeface="+mn-ea"/>
            </a:endParaRPr>
          </a:p>
        </p:txBody>
      </p:sp>
      <p:pic>
        <p:nvPicPr>
          <p:cNvPr id="35" name="图片 34" descr="地图&#10;&#10;描述已自动生成">
            <a:extLst>
              <a:ext uri="{FF2B5EF4-FFF2-40B4-BE49-F238E27FC236}">
                <a16:creationId xmlns:a16="http://schemas.microsoft.com/office/drawing/2014/main" id="{8603D583-148A-5C7D-0A14-7B9D0D661BC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82" b="23800"/>
          <a:stretch/>
        </p:blipFill>
        <p:spPr>
          <a:xfrm>
            <a:off x="5631380" y="4382557"/>
            <a:ext cx="2847435" cy="223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54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/>
        </p:nvSpPr>
        <p:spPr>
          <a:xfrm rot="18900000" flipH="1">
            <a:off x="-1604353" y="2325391"/>
            <a:ext cx="2832687" cy="2832687"/>
          </a:xfrm>
          <a:prstGeom prst="rtTriangle">
            <a:avLst/>
          </a:prstGeom>
          <a:noFill/>
          <a:ln>
            <a:solidFill>
              <a:srgbClr val="2D3E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直角三角形 2"/>
          <p:cNvSpPr/>
          <p:nvPr/>
        </p:nvSpPr>
        <p:spPr>
          <a:xfrm rot="5400000">
            <a:off x="-1" y="-1"/>
            <a:ext cx="3159889" cy="3159889"/>
          </a:xfrm>
          <a:prstGeom prst="rtTriangle">
            <a:avLst/>
          </a:prstGeom>
          <a:solidFill>
            <a:srgbClr val="2D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-23150" y="4396002"/>
            <a:ext cx="2485150" cy="2485148"/>
          </a:xfrm>
          <a:prstGeom prst="line">
            <a:avLst/>
          </a:prstGeom>
          <a:ln w="12700">
            <a:solidFill>
              <a:srgbClr val="2D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直角三角形 12"/>
          <p:cNvSpPr/>
          <p:nvPr/>
        </p:nvSpPr>
        <p:spPr>
          <a:xfrm rot="5400000" flipH="1" flipV="1">
            <a:off x="9032111" y="3698111"/>
            <a:ext cx="3159889" cy="3159889"/>
          </a:xfrm>
          <a:prstGeom prst="rtTriangle">
            <a:avLst/>
          </a:prstGeom>
          <a:solidFill>
            <a:srgbClr val="2D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/>
        </p:nvSpPr>
        <p:spPr>
          <a:xfrm rot="2700000" flipH="1">
            <a:off x="9780084" y="-1047935"/>
            <a:ext cx="1907407" cy="1907407"/>
          </a:xfrm>
          <a:prstGeom prst="rtTriangle">
            <a:avLst/>
          </a:prstGeom>
          <a:noFill/>
          <a:ln>
            <a:solidFill>
              <a:srgbClr val="2D3E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10385770" y="-94232"/>
            <a:ext cx="1943390" cy="1943388"/>
          </a:xfrm>
          <a:prstGeom prst="line">
            <a:avLst/>
          </a:prstGeom>
          <a:ln w="12700">
            <a:solidFill>
              <a:srgbClr val="2D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3894240" y="2454207"/>
            <a:ext cx="4445440" cy="1397137"/>
            <a:chOff x="3894240" y="2824223"/>
            <a:chExt cx="4445440" cy="1397137"/>
          </a:xfrm>
        </p:grpSpPr>
        <p:grpSp>
          <p:nvGrpSpPr>
            <p:cNvPr id="12" name="组合 11"/>
            <p:cNvGrpSpPr/>
            <p:nvPr/>
          </p:nvGrpSpPr>
          <p:grpSpPr>
            <a:xfrm>
              <a:off x="3894240" y="2824223"/>
              <a:ext cx="4445440" cy="1397137"/>
              <a:chOff x="784393" y="2239520"/>
              <a:chExt cx="6083560" cy="1271091"/>
            </a:xfrm>
          </p:grpSpPr>
          <p:cxnSp>
            <p:nvCxnSpPr>
              <p:cNvPr id="18" name="直接连接符 17"/>
              <p:cNvCxnSpPr/>
              <p:nvPr/>
            </p:nvCxnSpPr>
            <p:spPr>
              <a:xfrm>
                <a:off x="784393" y="2239520"/>
                <a:ext cx="6083560" cy="0"/>
              </a:xfrm>
              <a:prstGeom prst="line">
                <a:avLst/>
              </a:prstGeom>
              <a:ln w="222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>
                <a:off x="784393" y="3510611"/>
                <a:ext cx="6083560" cy="0"/>
              </a:xfrm>
              <a:prstGeom prst="line">
                <a:avLst/>
              </a:prstGeom>
              <a:ln w="222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文本框 14"/>
            <p:cNvSpPr txBox="1"/>
            <p:nvPr/>
          </p:nvSpPr>
          <p:spPr>
            <a:xfrm>
              <a:off x="4006024" y="3165564"/>
              <a:ext cx="4241161" cy="83099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4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二、科研经历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575217" y="726292"/>
            <a:ext cx="3274060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2800" spc="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sz="2800" spc="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科研经历</a:t>
            </a:r>
          </a:p>
        </p:txBody>
      </p:sp>
      <p:sp>
        <p:nvSpPr>
          <p:cNvPr id="22" name="矩形 13"/>
          <p:cNvSpPr/>
          <p:nvPr/>
        </p:nvSpPr>
        <p:spPr>
          <a:xfrm>
            <a:off x="399850" y="332582"/>
            <a:ext cx="655320" cy="65532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直角三角形 22"/>
          <p:cNvSpPr/>
          <p:nvPr/>
        </p:nvSpPr>
        <p:spPr>
          <a:xfrm rot="5400000">
            <a:off x="-1" y="-1"/>
            <a:ext cx="3159889" cy="3159889"/>
          </a:xfrm>
          <a:prstGeom prst="rtTriangle">
            <a:avLst/>
          </a:prstGeom>
          <a:solidFill>
            <a:srgbClr val="2D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/>
          <p:cNvCxnSpPr/>
          <p:nvPr/>
        </p:nvCxnSpPr>
        <p:spPr>
          <a:xfrm>
            <a:off x="-23150" y="4396002"/>
            <a:ext cx="2485150" cy="2485148"/>
          </a:xfrm>
          <a:prstGeom prst="line">
            <a:avLst/>
          </a:prstGeom>
          <a:ln w="12700">
            <a:solidFill>
              <a:srgbClr val="2D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直角三角形 24"/>
          <p:cNvSpPr/>
          <p:nvPr/>
        </p:nvSpPr>
        <p:spPr>
          <a:xfrm rot="18900000" flipH="1">
            <a:off x="-1604353" y="2336186"/>
            <a:ext cx="2832687" cy="2832687"/>
          </a:xfrm>
          <a:prstGeom prst="rtTriangle">
            <a:avLst/>
          </a:prstGeom>
          <a:noFill/>
          <a:ln>
            <a:solidFill>
              <a:srgbClr val="2D3E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直角三角形 25"/>
          <p:cNvSpPr/>
          <p:nvPr/>
        </p:nvSpPr>
        <p:spPr>
          <a:xfrm rot="5400000" flipH="1" flipV="1">
            <a:off x="9032111" y="3686681"/>
            <a:ext cx="3159889" cy="3159889"/>
          </a:xfrm>
          <a:prstGeom prst="rtTriangle">
            <a:avLst/>
          </a:prstGeom>
          <a:solidFill>
            <a:srgbClr val="2D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直角三角形 26"/>
          <p:cNvSpPr/>
          <p:nvPr/>
        </p:nvSpPr>
        <p:spPr>
          <a:xfrm rot="2700000" flipH="1">
            <a:off x="9791514" y="-1037140"/>
            <a:ext cx="1907407" cy="1907407"/>
          </a:xfrm>
          <a:prstGeom prst="rtTriangle">
            <a:avLst/>
          </a:prstGeom>
          <a:noFill/>
          <a:ln>
            <a:solidFill>
              <a:srgbClr val="2D3E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>
            <a:off x="10385770" y="-94867"/>
            <a:ext cx="1943390" cy="1943388"/>
          </a:xfrm>
          <a:prstGeom prst="line">
            <a:avLst/>
          </a:prstGeom>
          <a:ln w="12700">
            <a:solidFill>
              <a:srgbClr val="2D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334349" y="1386289"/>
            <a:ext cx="8410868" cy="2525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endParaRPr lang="zh-CN" sz="2000" dirty="0">
              <a:solidFill>
                <a:srgbClr val="1E1F8B"/>
              </a:solidFill>
              <a:latin typeface="浪漫雅圆" panose="02010601040101010101" pitchFamily="2" charset="-122"/>
              <a:ea typeface="浪漫雅圆" panose="02010601040101010101" pitchFamily="2" charset="-122"/>
              <a:sym typeface="+mn-ea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sz="2200" dirty="0">
                <a:solidFill>
                  <a:schemeClr val="tx1"/>
                </a:solidFill>
                <a:latin typeface="浪漫雅圆" panose="02010601040101010101" pitchFamily="2" charset="-122"/>
                <a:ea typeface="浪漫雅圆" panose="02010601040101010101" pitchFamily="2" charset="-122"/>
                <a:sym typeface="+mn-ea"/>
              </a:rPr>
              <a:t>2019-2020学年，参加兰州大学创新创业项目两项并顺利结项。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sz="2200" dirty="0">
                <a:latin typeface="浪漫雅圆" panose="02010601040101010101" pitchFamily="2" charset="-122"/>
                <a:ea typeface="浪漫雅圆" panose="02010601040101010101" pitchFamily="2" charset="-122"/>
                <a:sym typeface="+mn-ea"/>
              </a:rPr>
              <a:t>201</a:t>
            </a:r>
            <a:r>
              <a:rPr lang="en-US" altLang="zh-CN" sz="2200" dirty="0">
                <a:latin typeface="浪漫雅圆" panose="02010601040101010101" pitchFamily="2" charset="-122"/>
                <a:ea typeface="浪漫雅圆" panose="02010601040101010101" pitchFamily="2" charset="-122"/>
                <a:sym typeface="+mn-ea"/>
              </a:rPr>
              <a:t>20</a:t>
            </a:r>
            <a:r>
              <a:rPr lang="zh-CN" sz="2200" dirty="0">
                <a:latin typeface="浪漫雅圆" panose="02010601040101010101" pitchFamily="2" charset="-122"/>
                <a:ea typeface="浪漫雅圆" panose="02010601040101010101" pitchFamily="2" charset="-122"/>
                <a:sym typeface="+mn-ea"/>
              </a:rPr>
              <a:t>-202</a:t>
            </a:r>
            <a:r>
              <a:rPr lang="en-US" altLang="zh-CN" sz="2200" dirty="0">
                <a:latin typeface="浪漫雅圆" panose="02010601040101010101" pitchFamily="2" charset="-122"/>
                <a:ea typeface="浪漫雅圆" panose="02010601040101010101" pitchFamily="2" charset="-122"/>
                <a:sym typeface="+mn-ea"/>
              </a:rPr>
              <a:t>1</a:t>
            </a:r>
            <a:r>
              <a:rPr lang="zh-CN" sz="2200" dirty="0">
                <a:latin typeface="浪漫雅圆" panose="02010601040101010101" pitchFamily="2" charset="-122"/>
                <a:ea typeface="浪漫雅圆" panose="02010601040101010101" pitchFamily="2" charset="-122"/>
                <a:sym typeface="+mn-ea"/>
              </a:rPr>
              <a:t>学年</a:t>
            </a:r>
            <a:r>
              <a:rPr lang="zh-CN" sz="2200" dirty="0">
                <a:solidFill>
                  <a:schemeClr val="tx1"/>
                </a:solidFill>
                <a:latin typeface="浪漫雅圆" panose="02010601040101010101" pitchFamily="2" charset="-122"/>
                <a:ea typeface="浪漫雅圆" panose="02010601040101010101" pitchFamily="2" charset="-122"/>
                <a:sym typeface="+mn-ea"/>
              </a:rPr>
              <a:t>，中国科学院大学生创新训练实践计划。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sz="2200" dirty="0">
                <a:latin typeface="浪漫雅圆" panose="02010601040101010101" pitchFamily="2" charset="-122"/>
                <a:ea typeface="浪漫雅圆" panose="02010601040101010101" pitchFamily="2" charset="-122"/>
                <a:sym typeface="+mn-ea"/>
              </a:rPr>
              <a:t>201</a:t>
            </a:r>
            <a:r>
              <a:rPr lang="en-US" altLang="zh-CN" sz="2200" dirty="0">
                <a:latin typeface="浪漫雅圆" panose="02010601040101010101" pitchFamily="2" charset="-122"/>
                <a:ea typeface="浪漫雅圆" panose="02010601040101010101" pitchFamily="2" charset="-122"/>
                <a:sym typeface="+mn-ea"/>
              </a:rPr>
              <a:t>20</a:t>
            </a:r>
            <a:r>
              <a:rPr lang="zh-CN" sz="2200" dirty="0">
                <a:latin typeface="浪漫雅圆" panose="02010601040101010101" pitchFamily="2" charset="-122"/>
                <a:ea typeface="浪漫雅圆" panose="02010601040101010101" pitchFamily="2" charset="-122"/>
                <a:sym typeface="+mn-ea"/>
              </a:rPr>
              <a:t>-202</a:t>
            </a:r>
            <a:r>
              <a:rPr lang="en-US" altLang="zh-CN" sz="2200" dirty="0">
                <a:latin typeface="浪漫雅圆" panose="02010601040101010101" pitchFamily="2" charset="-122"/>
                <a:ea typeface="浪漫雅圆" panose="02010601040101010101" pitchFamily="2" charset="-122"/>
                <a:sym typeface="+mn-ea"/>
              </a:rPr>
              <a:t>1</a:t>
            </a:r>
            <a:r>
              <a:rPr lang="zh-CN" sz="2200" dirty="0">
                <a:latin typeface="浪漫雅圆" panose="02010601040101010101" pitchFamily="2" charset="-122"/>
                <a:ea typeface="浪漫雅圆" panose="02010601040101010101" pitchFamily="2" charset="-122"/>
                <a:sym typeface="+mn-ea"/>
              </a:rPr>
              <a:t>学年</a:t>
            </a:r>
            <a:r>
              <a:rPr lang="zh-CN" sz="2200" dirty="0">
                <a:solidFill>
                  <a:schemeClr val="tx1"/>
                </a:solidFill>
                <a:latin typeface="浪漫雅圆" panose="02010601040101010101" pitchFamily="2" charset="-122"/>
                <a:ea typeface="浪漫雅圆" panose="02010601040101010101" pitchFamily="2" charset="-122"/>
                <a:sym typeface="+mn-ea"/>
              </a:rPr>
              <a:t>，主持国家级创新创业训练计划，“气象要素对大气微生物的影响”。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602" y="1097915"/>
            <a:ext cx="4402748" cy="4248019"/>
          </a:xfrm>
          <a:prstGeom prst="rect">
            <a:avLst/>
          </a:prstGeom>
        </p:spPr>
      </p:pic>
      <p:sp>
        <p:nvSpPr>
          <p:cNvPr id="626" name="矩形: 圆角 625"/>
          <p:cNvSpPr/>
          <p:nvPr/>
        </p:nvSpPr>
        <p:spPr>
          <a:xfrm>
            <a:off x="6010275" y="420370"/>
            <a:ext cx="5151120" cy="5323840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1" name="文本框 320"/>
          <p:cNvSpPr txBox="1"/>
          <p:nvPr/>
        </p:nvSpPr>
        <p:spPr>
          <a:xfrm>
            <a:off x="512152" y="268923"/>
            <a:ext cx="93583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2.2.1 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345882" y="5374871"/>
            <a:ext cx="4089400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b="1" dirty="0">
                <a:latin typeface="浪漫雅圆" panose="02010601040101010101" pitchFamily="2" charset="-122"/>
                <a:ea typeface="浪漫雅圆" panose="02010601040101010101" pitchFamily="2" charset="-122"/>
                <a:sym typeface="+mn-ea"/>
              </a:rPr>
              <a:t>生物气溶胶在地球系统中的循环</a:t>
            </a:r>
            <a:endParaRPr lang="zh-CN" altLang="en-US" sz="2400" b="1" dirty="0">
              <a:latin typeface="浪漫雅圆" panose="02010601040101010101" pitchFamily="2" charset="-122"/>
              <a:ea typeface="浪漫雅圆" panose="02010601040101010101" pitchFamily="2" charset="-122"/>
              <a:sym typeface="+mn-ea"/>
            </a:endParaRPr>
          </a:p>
        </p:txBody>
      </p:sp>
      <p:sp>
        <p:nvSpPr>
          <p:cNvPr id="66564" name="矩形 7"/>
          <p:cNvSpPr/>
          <p:nvPr/>
        </p:nvSpPr>
        <p:spPr>
          <a:xfrm>
            <a:off x="7704455" y="420053"/>
            <a:ext cx="2038350" cy="58578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ctr" eaLnBrk="0" hangingPunct="0"/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大气 气候</a:t>
            </a:r>
          </a:p>
        </p:txBody>
      </p:sp>
      <p:sp>
        <p:nvSpPr>
          <p:cNvPr id="66565" name="文本框 8"/>
          <p:cNvSpPr txBox="1"/>
          <p:nvPr/>
        </p:nvSpPr>
        <p:spPr>
          <a:xfrm>
            <a:off x="6509068" y="1097915"/>
            <a:ext cx="4244975" cy="19907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marL="285750" indent="-285750" eaLnBrk="0" hangingPunct="0">
              <a:spcBef>
                <a:spcPts val="2000"/>
              </a:spcBef>
              <a:buFont typeface="Wingdings" panose="05000000000000000000" pitchFamily="2" charset="2"/>
              <a:buChar char="Ø"/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作为冰核、云凝结核，影响云和降水</a:t>
            </a:r>
            <a:endParaRPr lang="en-US" altLang="zh-CN" dirty="0"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 eaLnBrk="0" hangingPunct="0">
              <a:spcBef>
                <a:spcPts val="2000"/>
              </a:spcBef>
              <a:buFont typeface="Wingdings" panose="05000000000000000000" pitchFamily="2" charset="2"/>
              <a:buChar char="Ø"/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参与大气化学过程，影响气溶胶和气体成分</a:t>
            </a:r>
            <a:endParaRPr lang="en-US" altLang="zh-CN" dirty="0"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 eaLnBrk="0" hangingPunct="0">
              <a:spcBef>
                <a:spcPts val="2000"/>
              </a:spcBef>
              <a:buFont typeface="Wingdings" panose="05000000000000000000" pitchFamily="2" charset="2"/>
              <a:buChar char="Ø"/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改变气溶胶的理化性质，影响大气辐射与动力过程</a:t>
            </a:r>
          </a:p>
        </p:txBody>
      </p:sp>
      <p:sp>
        <p:nvSpPr>
          <p:cNvPr id="66566" name="矩形 9"/>
          <p:cNvSpPr/>
          <p:nvPr/>
        </p:nvSpPr>
        <p:spPr>
          <a:xfrm>
            <a:off x="7188518" y="3309620"/>
            <a:ext cx="3070225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ctr" eaLnBrk="0" hangingPunct="0"/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生态  人体健康</a:t>
            </a:r>
          </a:p>
        </p:txBody>
      </p:sp>
      <p:sp>
        <p:nvSpPr>
          <p:cNvPr id="66567" name="文本框 10"/>
          <p:cNvSpPr txBox="1"/>
          <p:nvPr/>
        </p:nvSpPr>
        <p:spPr>
          <a:xfrm>
            <a:off x="6601143" y="4114483"/>
            <a:ext cx="4244975" cy="14351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marL="285750" indent="-285750" eaLnBrk="0" hangingPunct="0">
              <a:spcBef>
                <a:spcPts val="2000"/>
              </a:spcBef>
              <a:buFont typeface="Wingdings" panose="05000000000000000000" pitchFamily="2" charset="2"/>
              <a:buChar char="Ø"/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充当过敏源和致病源，威胁人类健康</a:t>
            </a:r>
            <a:endParaRPr lang="en-US" altLang="zh-CN" dirty="0"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 eaLnBrk="0" hangingPunct="0">
              <a:spcBef>
                <a:spcPts val="2000"/>
              </a:spcBef>
              <a:buFont typeface="Wingdings" panose="05000000000000000000" pitchFamily="2" charset="2"/>
              <a:buChar char="Ø"/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造成植物病害，改变自然生态</a:t>
            </a:r>
            <a:endParaRPr lang="en-US" altLang="zh-CN" dirty="0"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 eaLnBrk="0" hangingPunct="0">
              <a:spcBef>
                <a:spcPts val="2000"/>
              </a:spcBef>
              <a:buFont typeface="Wingdings" panose="05000000000000000000" pitchFamily="2" charset="2"/>
              <a:buChar char="Ø"/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造成珊瑚白化，影响海洋生态</a:t>
            </a:r>
            <a:endParaRPr lang="en-US" altLang="zh-CN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6562" name="文本框 4"/>
          <p:cNvSpPr txBox="1"/>
          <p:nvPr/>
        </p:nvSpPr>
        <p:spPr>
          <a:xfrm>
            <a:off x="1575435" y="6002973"/>
            <a:ext cx="9144000" cy="430212"/>
          </a:xfrm>
          <a:prstGeom prst="rect">
            <a:avLst/>
          </a:prstGeom>
          <a:solidFill>
            <a:schemeClr val="bg1"/>
          </a:solidFill>
          <a:ln w="571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lstStyle/>
          <a:p>
            <a:pPr algn="ctr"/>
            <a:r>
              <a:rPr lang="zh-CN" altLang="en-US" sz="2200" b="1" dirty="0">
                <a:latin typeface="黑体" panose="02010609060101010101" charset="-122"/>
                <a:ea typeface="黑体" panose="02010609060101010101" charset="-122"/>
              </a:rPr>
              <a:t>大气微生物对环境、气候、人类健康等均有着重要影响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38785" y="1039495"/>
            <a:ext cx="4577080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sz="2400" dirty="0">
                <a:latin typeface="浪漫雅圆" panose="02010601040101010101" pitchFamily="2" charset="-122"/>
                <a:ea typeface="浪漫雅圆" panose="02010601040101010101" pitchFamily="2" charset="-122"/>
                <a:sym typeface="+mn-ea"/>
              </a:rPr>
              <a:t>利用</a:t>
            </a:r>
            <a:r>
              <a:rPr sz="2400" u="sng" dirty="0">
                <a:latin typeface="浪漫雅圆" panose="02010601040101010101" pitchFamily="2" charset="-122"/>
                <a:ea typeface="浪漫雅圆" panose="02010601040101010101" pitchFamily="2" charset="-122"/>
                <a:sym typeface="+mn-ea"/>
              </a:rPr>
              <a:t>荧光显微技术</a:t>
            </a:r>
            <a:r>
              <a:rPr lang="zh-CN" sz="2400" dirty="0">
                <a:latin typeface="浪漫雅圆" panose="02010601040101010101" pitchFamily="2" charset="-122"/>
                <a:ea typeface="浪漫雅圆" panose="02010601040101010101" pitchFamily="2" charset="-122"/>
                <a:sym typeface="+mn-ea"/>
              </a:rPr>
              <a:t>，</a:t>
            </a:r>
            <a:r>
              <a:rPr sz="2400" dirty="0">
                <a:latin typeface="浪漫雅圆" panose="02010601040101010101" pitchFamily="2" charset="-122"/>
                <a:ea typeface="浪漫雅圆" panose="02010601040101010101" pitchFamily="2" charset="-122"/>
                <a:sym typeface="+mn-ea"/>
              </a:rPr>
              <a:t>通过控制变量的实验方法以及</a:t>
            </a:r>
            <a:r>
              <a:rPr sz="2400" u="sng" dirty="0">
                <a:latin typeface="浪漫雅圆" panose="02010601040101010101" pitchFamily="2" charset="-122"/>
                <a:ea typeface="浪漫雅圆" panose="02010601040101010101" pitchFamily="2" charset="-122"/>
                <a:sym typeface="+mn-ea"/>
              </a:rPr>
              <a:t>聚类分析、</a:t>
            </a:r>
            <a:r>
              <a:rPr lang="zh-CN" sz="2400" u="sng" dirty="0">
                <a:latin typeface="浪漫雅圆" panose="02010601040101010101" pitchFamily="2" charset="-122"/>
                <a:ea typeface="浪漫雅圆" panose="02010601040101010101" pitchFamily="2" charset="-122"/>
                <a:sym typeface="+mn-ea"/>
              </a:rPr>
              <a:t>相关分析、</a:t>
            </a:r>
            <a:r>
              <a:rPr sz="2400" u="sng" dirty="0">
                <a:latin typeface="浪漫雅圆" panose="02010601040101010101" pitchFamily="2" charset="-122"/>
                <a:ea typeface="浪漫雅圆" panose="02010601040101010101" pitchFamily="2" charset="-122"/>
                <a:sym typeface="+mn-ea"/>
              </a:rPr>
              <a:t>显著性检验</a:t>
            </a:r>
            <a:r>
              <a:rPr sz="2400" dirty="0">
                <a:latin typeface="浪漫雅圆" panose="02010601040101010101" pitchFamily="2" charset="-122"/>
                <a:ea typeface="浪漫雅圆" panose="02010601040101010101" pitchFamily="2" charset="-122"/>
                <a:sym typeface="+mn-ea"/>
              </a:rPr>
              <a:t>等统计方法</a:t>
            </a:r>
            <a:r>
              <a:rPr lang="zh-CN" sz="2400" dirty="0">
                <a:latin typeface="浪漫雅圆" panose="02010601040101010101" pitchFamily="2" charset="-122"/>
                <a:ea typeface="浪漫雅圆" panose="02010601040101010101" pitchFamily="2" charset="-122"/>
                <a:sym typeface="+mn-ea"/>
              </a:rPr>
              <a:t>；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l"/>
            </a:pPr>
            <a:r>
              <a:rPr sz="2400" dirty="0">
                <a:latin typeface="浪漫雅圆" panose="02010601040101010101" pitchFamily="2" charset="-122"/>
                <a:ea typeface="浪漫雅圆" panose="02010601040101010101" pitchFamily="2" charset="-122"/>
                <a:sym typeface="+mn-ea"/>
              </a:rPr>
              <a:t>探究温度、紫外线强度和湿度</a:t>
            </a:r>
            <a:r>
              <a:rPr lang="zh-CN" sz="2400" dirty="0">
                <a:latin typeface="浪漫雅圆" panose="02010601040101010101" pitchFamily="2" charset="-122"/>
                <a:ea typeface="浪漫雅圆" panose="02010601040101010101" pitchFamily="2" charset="-122"/>
                <a:sym typeface="+mn-ea"/>
              </a:rPr>
              <a:t>等气象因素</a:t>
            </a:r>
            <a:r>
              <a:rPr sz="2400" dirty="0">
                <a:latin typeface="浪漫雅圆" panose="02010601040101010101" pitchFamily="2" charset="-122"/>
                <a:ea typeface="浪漫雅圆" panose="02010601040101010101" pitchFamily="2" charset="-122"/>
                <a:sym typeface="+mn-ea"/>
              </a:rPr>
              <a:t>与大气中微生物的</a:t>
            </a:r>
            <a:r>
              <a:rPr lang="zh-CN" sz="2400" dirty="0">
                <a:latin typeface="浪漫雅圆" panose="02010601040101010101" pitchFamily="2" charset="-122"/>
                <a:ea typeface="浪漫雅圆" panose="02010601040101010101" pitchFamily="2" charset="-122"/>
                <a:sym typeface="+mn-ea"/>
              </a:rPr>
              <a:t>浓度</a:t>
            </a:r>
            <a:r>
              <a:rPr sz="2400" dirty="0">
                <a:latin typeface="浪漫雅圆" panose="02010601040101010101" pitchFamily="2" charset="-122"/>
                <a:ea typeface="浪漫雅圆" panose="02010601040101010101" pitchFamily="2" charset="-122"/>
                <a:sym typeface="+mn-ea"/>
              </a:rPr>
              <a:t>之间的相关关系</a:t>
            </a:r>
            <a:r>
              <a:rPr lang="zh-CN" sz="2400" dirty="0">
                <a:latin typeface="浪漫雅圆" panose="02010601040101010101" pitchFamily="2" charset="-122"/>
                <a:ea typeface="浪漫雅圆" panose="02010601040101010101" pitchFamily="2" charset="-122"/>
                <a:sym typeface="+mn-ea"/>
              </a:rPr>
              <a:t>，</a:t>
            </a:r>
            <a:r>
              <a:rPr sz="2400" dirty="0">
                <a:latin typeface="浪漫雅圆" panose="02010601040101010101" pitchFamily="2" charset="-122"/>
                <a:ea typeface="浪漫雅圆" panose="02010601040101010101" pitchFamily="2" charset="-122"/>
                <a:sym typeface="+mn-ea"/>
              </a:rPr>
              <a:t>以及气象要素的日变化、日际变化对微生物影响。</a:t>
            </a:r>
          </a:p>
          <a:p>
            <a:pPr algn="l">
              <a:lnSpc>
                <a:spcPct val="150000"/>
              </a:lnSpc>
            </a:pPr>
            <a:endParaRPr lang="zh-CN" altLang="en-US" sz="2400" b="1" dirty="0">
              <a:solidFill>
                <a:srgbClr val="1E1F8B"/>
              </a:solidFill>
              <a:latin typeface="浪漫雅圆" panose="02010601040101010101" pitchFamily="2" charset="-122"/>
              <a:ea typeface="浪漫雅圆" panose="02010601040101010101" pitchFamily="2" charset="-122"/>
            </a:endParaRPr>
          </a:p>
        </p:txBody>
      </p:sp>
      <p:pic>
        <p:nvPicPr>
          <p:cNvPr id="3" name="图片 2" descr="G[FG2K[NGPCXOE5TA85I_8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070" y="713105"/>
            <a:ext cx="7562850" cy="56388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3859061-EBA7-FABC-B9BF-DF0FEF24C18A}"/>
              </a:ext>
            </a:extLst>
          </p:cNvPr>
          <p:cNvSpPr txBox="1"/>
          <p:nvPr/>
        </p:nvSpPr>
        <p:spPr>
          <a:xfrm>
            <a:off x="512152" y="268923"/>
            <a:ext cx="93583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2.2.1 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zBkMTcyYzY3ZTMyOGJjY2E1N2YxZDE2ZTUzMGZlNWUifQ=="/>
</p:tagLst>
</file>

<file path=ppt/theme/theme1.xml><?xml version="1.0" encoding="utf-8"?>
<a:theme xmlns:a="http://schemas.openxmlformats.org/drawingml/2006/main" name="Office 主题​​">
  <a:themeElements>
    <a:clrScheme name="自定义 5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D3E50"/>
      </a:accent1>
      <a:accent2>
        <a:srgbClr val="47617D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483</Words>
  <Application>Microsoft Office PowerPoint</Application>
  <PresentationFormat>宽屏</PresentationFormat>
  <Paragraphs>71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等线</vt:lpstr>
      <vt:lpstr>等线 Light</vt:lpstr>
      <vt:lpstr>黑体</vt:lpstr>
      <vt:lpstr>浪漫雅圆</vt:lpstr>
      <vt:lpstr>微软雅黑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稻壳儿演示武汉组</dc:creator>
  <cp:lastModifiedBy>yangbo</cp:lastModifiedBy>
  <cp:revision>16</cp:revision>
  <dcterms:created xsi:type="dcterms:W3CDTF">2019-02-02T13:45:00Z</dcterms:created>
  <dcterms:modified xsi:type="dcterms:W3CDTF">2022-09-02T04:37:23Z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2052-11.1.0.12313</vt:lpwstr>
  </property>
  <property fmtid="{D5CDD505-2E9C-101B-9397-08002B2CF9AE}" pid="3" name="ICV">
    <vt:lpwstr>E8BCD87244D74C75B866DDA15C66CD1C</vt:lpwstr>
  </property>
</Properties>
</file>